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Lst>
  <p:sldSz cy="5143500" cx="9144000"/>
  <p:notesSz cx="6858000" cy="9144000"/>
  <p:embeddedFontLst>
    <p:embeddedFont>
      <p:font typeface="Montserrat"/>
      <p:regular r:id="rId268"/>
      <p:bold r:id="rId269"/>
      <p:italic r:id="rId270"/>
      <p:boldItalic r:id="rId271"/>
    </p:embeddedFont>
    <p:embeddedFont>
      <p:font typeface="Inter"/>
      <p:regular r:id="rId272"/>
      <p:bold r:id="rId273"/>
    </p:embeddedFont>
    <p:embeddedFont>
      <p:font typeface="Montserrat Medium"/>
      <p:regular r:id="rId274"/>
      <p:bold r:id="rId275"/>
      <p:italic r:id="rId276"/>
      <p:boldItalic r:id="rId277"/>
    </p:embeddedFont>
    <p:embeddedFont>
      <p:font typeface="Merriweather"/>
      <p:regular r:id="rId278"/>
      <p:bold r:id="rId279"/>
      <p:italic r:id="rId280"/>
      <p:boldItalic r:id="rId2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2" roundtripDataSignature="AMtx7miRtc/aZM0vSeqWDSM6eCZ6ngYn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font" Target="fonts/Montserrat-boldItalic.fntdata"/><Relationship Id="rId87" Type="http://schemas.openxmlformats.org/officeDocument/2006/relationships/slide" Target="slides/slide82.xml"/><Relationship Id="rId270" Type="http://schemas.openxmlformats.org/officeDocument/2006/relationships/font" Target="fonts/Montserrat-italic.fntdata"/><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font" Target="fonts/Montserrat-bold.fntdata"/><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font" Target="fonts/Montserrat-regular.fntdata"/><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customschemas.google.com/relationships/presentationmetadata" Target="metadata"/><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font" Target="fonts/Merriweather-boldItalic.fntdata"/><Relationship Id="rId57" Type="http://schemas.openxmlformats.org/officeDocument/2006/relationships/slide" Target="slides/slide52.xml"/><Relationship Id="rId280" Type="http://schemas.openxmlformats.org/officeDocument/2006/relationships/font" Target="fonts/Merriweather-italic.fntdata"/><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font" Target="fonts/MontserratMedium-bold.fntdata"/><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font" Target="fonts/MontserratMedium-regular.fntdata"/><Relationship Id="rId152" Type="http://schemas.openxmlformats.org/officeDocument/2006/relationships/slide" Target="slides/slide147.xml"/><Relationship Id="rId273" Type="http://schemas.openxmlformats.org/officeDocument/2006/relationships/font" Target="fonts/Inter-bold.fntdata"/><Relationship Id="rId151" Type="http://schemas.openxmlformats.org/officeDocument/2006/relationships/slide" Target="slides/slide146.xml"/><Relationship Id="rId272" Type="http://schemas.openxmlformats.org/officeDocument/2006/relationships/font" Target="fonts/Inter-regular.fntdata"/><Relationship Id="rId158" Type="http://schemas.openxmlformats.org/officeDocument/2006/relationships/slide" Target="slides/slide153.xml"/><Relationship Id="rId279" Type="http://schemas.openxmlformats.org/officeDocument/2006/relationships/font" Target="fonts/Merriweather-bold.fntdata"/><Relationship Id="rId157" Type="http://schemas.openxmlformats.org/officeDocument/2006/relationships/slide" Target="slides/slide152.xml"/><Relationship Id="rId278" Type="http://schemas.openxmlformats.org/officeDocument/2006/relationships/font" Target="fonts/Merriweather-regular.fntdata"/><Relationship Id="rId156" Type="http://schemas.openxmlformats.org/officeDocument/2006/relationships/slide" Target="slides/slide151.xml"/><Relationship Id="rId277" Type="http://schemas.openxmlformats.org/officeDocument/2006/relationships/font" Target="fonts/MontserratMedium-boldItalic.fntdata"/><Relationship Id="rId155" Type="http://schemas.openxmlformats.org/officeDocument/2006/relationships/slide" Target="slides/slide150.xml"/><Relationship Id="rId276" Type="http://schemas.openxmlformats.org/officeDocument/2006/relationships/font" Target="fonts/MontserratMedium-italic.fntdata"/><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aloaltonetworks.com/documentation/glossary/what-is-a-port-scan"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about:blank"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b="1"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US" sz="1200">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Day 3 - Intro to DevSecOps, Introduction to TDD (Automated Testing Concepts, Tools, and FWs)</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Shifting left</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Static + Dynamic scans</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Container scans?</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Code quality - code coverage, cyclomatic complexity, unit tests passing, etc.</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The 3 Laws</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Code coverage</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Technical debt</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Motivation for automated testing</a:t>
            </a:r>
            <a:endParaRPr/>
          </a:p>
          <a:p>
            <a:pPr indent="-298450" lvl="0" marL="45720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Days 4,5 - GitHub (Version Control, Branching, Tagging)</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Version control</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Branching</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Tagging</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Pull requests</a:t>
            </a:r>
            <a:endParaRPr/>
          </a:p>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341" name="Google Shape;34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9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0" i="0" lang="en-US" sz="2000">
                <a:solidFill>
                  <a:srgbClr val="000000"/>
                </a:solidFill>
                <a:latin typeface="Inter"/>
                <a:ea typeface="Inter"/>
                <a:cs typeface="Inter"/>
                <a:sym typeface="Inter"/>
              </a:rPr>
              <a:t>Something the user knows + has</a:t>
            </a:r>
            <a:endParaRPr/>
          </a:p>
          <a:p>
            <a:pPr indent="0" lvl="0" marL="158750" rtl="0" algn="l">
              <a:lnSpc>
                <a:spcPct val="100000"/>
              </a:lnSpc>
              <a:spcBef>
                <a:spcPts val="0"/>
              </a:spcBef>
              <a:spcAft>
                <a:spcPts val="0"/>
              </a:spcAft>
              <a:buSzPts val="1100"/>
              <a:buFont typeface="Arial"/>
              <a:buNone/>
            </a:pPr>
            <a:r>
              <a:t/>
            </a:r>
            <a:endParaRPr b="0" i="0" sz="2000">
              <a:solidFill>
                <a:srgbClr val="000000"/>
              </a:solidFill>
              <a:latin typeface="Inter"/>
              <a:ea typeface="Inter"/>
              <a:cs typeface="Inter"/>
              <a:sym typeface="Inter"/>
            </a:endParaRPr>
          </a:p>
          <a:p>
            <a:pPr indent="0" lvl="0" marL="158750" rtl="0" algn="l">
              <a:lnSpc>
                <a:spcPct val="100000"/>
              </a:lnSpc>
              <a:spcBef>
                <a:spcPts val="0"/>
              </a:spcBef>
              <a:spcAft>
                <a:spcPts val="0"/>
              </a:spcAft>
              <a:buSzPts val="1100"/>
              <a:buFont typeface="Arial"/>
              <a:buNone/>
            </a:pPr>
            <a:r>
              <a:rPr b="0" i="0" lang="en-US" sz="2000">
                <a:solidFill>
                  <a:srgbClr val="000000"/>
                </a:solidFill>
                <a:latin typeface="Inter"/>
                <a:ea typeface="Inter"/>
                <a:cs typeface="Inter"/>
                <a:sym typeface="Inter"/>
              </a:rPr>
              <a:t>Fingerprint can include things like combo of OS + geolocation + language (gathered via JavaScript)</a:t>
            </a:r>
            <a:endParaRPr/>
          </a:p>
        </p:txBody>
      </p:sp>
      <p:sp>
        <p:nvSpPr>
          <p:cNvPr id="1007" name="Google Shape;1007;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10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t/>
            </a:r>
            <a:endParaRPr b="0" i="0" sz="2000">
              <a:solidFill>
                <a:srgbClr val="000000"/>
              </a:solidFill>
              <a:latin typeface="Inter"/>
              <a:ea typeface="Inter"/>
              <a:cs typeface="Inter"/>
              <a:sym typeface="Inter"/>
            </a:endParaRPr>
          </a:p>
        </p:txBody>
      </p:sp>
      <p:sp>
        <p:nvSpPr>
          <p:cNvPr id="1014" name="Google Shape;1014;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fef7a34216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fef7a3421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fef7a3421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gfef7a3421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03:notes"/>
          <p:cNvSpPr/>
          <p:nvPr>
            <p:ph idx="2" type="sldImg"/>
          </p:nvPr>
        </p:nvSpPr>
        <p:spPr>
          <a:xfrm>
            <a:off x="-168275" y="617538"/>
            <a:ext cx="7116763" cy="40036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solidFill>
                <a:srgbClr val="6E6F73"/>
              </a:solidFill>
              <a:latin typeface="Arial"/>
              <a:ea typeface="Arial"/>
              <a:cs typeface="Arial"/>
              <a:sym typeface="Arial"/>
            </a:endParaRPr>
          </a:p>
        </p:txBody>
      </p:sp>
      <p:sp>
        <p:nvSpPr>
          <p:cNvPr id="1055" name="Google Shape;1055;p10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04:notes"/>
          <p:cNvSpPr txBox="1"/>
          <p:nvPr>
            <p:ph idx="1" type="body"/>
          </p:nvPr>
        </p:nvSpPr>
        <p:spPr>
          <a:xfrm>
            <a:off x="685800" y="4424079"/>
            <a:ext cx="5486400" cy="419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4" name="Google Shape;1124;p104:notes"/>
          <p:cNvSpPr/>
          <p:nvPr>
            <p:ph idx="2" type="sldImg"/>
          </p:nvPr>
        </p:nvSpPr>
        <p:spPr>
          <a:xfrm>
            <a:off x="325438"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05:notes"/>
          <p:cNvSpPr txBox="1"/>
          <p:nvPr>
            <p:ph idx="1" type="body"/>
          </p:nvPr>
        </p:nvSpPr>
        <p:spPr>
          <a:xfrm>
            <a:off x="685800" y="4424079"/>
            <a:ext cx="5486400" cy="419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8" name="Google Shape;1148;p105:notes"/>
          <p:cNvSpPr/>
          <p:nvPr>
            <p:ph idx="2" type="sldImg"/>
          </p:nvPr>
        </p:nvSpPr>
        <p:spPr>
          <a:xfrm>
            <a:off x="325438"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06:notes"/>
          <p:cNvSpPr txBox="1"/>
          <p:nvPr>
            <p:ph idx="1" type="body"/>
          </p:nvPr>
        </p:nvSpPr>
        <p:spPr>
          <a:xfrm>
            <a:off x="685800" y="4424079"/>
            <a:ext cx="5486400" cy="419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9" name="Google Shape;1179;p106:notes"/>
          <p:cNvSpPr/>
          <p:nvPr>
            <p:ph idx="2" type="sldImg"/>
          </p:nvPr>
        </p:nvSpPr>
        <p:spPr>
          <a:xfrm>
            <a:off x="325438"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US" sz="1200">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48" name="Google Shape;34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07:notes"/>
          <p:cNvSpPr txBox="1"/>
          <p:nvPr>
            <p:ph idx="1" type="body"/>
          </p:nvPr>
        </p:nvSpPr>
        <p:spPr>
          <a:xfrm>
            <a:off x="685800" y="4424079"/>
            <a:ext cx="5486400" cy="419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5" name="Google Shape;1215;p107:notes"/>
          <p:cNvSpPr/>
          <p:nvPr>
            <p:ph idx="2" type="sldImg"/>
          </p:nvPr>
        </p:nvSpPr>
        <p:spPr>
          <a:xfrm>
            <a:off x="325438"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10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253" name="Google Shape;1253;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0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260" name="Google Shape;1260;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277" name="Google Shape;1277;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284" name="Google Shape;1284;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May need a less-advanced reference architecture.</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300" name="Google Shape;1300;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307" name="Google Shape;1307;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314" name="Google Shape;1314;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1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328" name="Google Shape;1328;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2" name="Google Shape;1342;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https://www.whitesourcesoftware.com/most-secure-programming-languages/</a:t>
            </a:r>
            <a:endParaRPr/>
          </a:p>
        </p:txBody>
      </p:sp>
      <p:sp>
        <p:nvSpPr>
          <p:cNvPr id="1343" name="Google Shape;1343;p1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351" name="Google Shape;1351;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365" name="Google Shape;1365;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1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379" name="Google Shape;1379;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lang="en-US" sz="1200">
                <a:solidFill>
                  <a:schemeClr val="dk1"/>
                </a:solidFill>
                <a:latin typeface="Calibri"/>
                <a:ea typeface="Calibri"/>
                <a:cs typeface="Calibri"/>
                <a:sym typeface="Calibri"/>
              </a:rPr>
              <a:t>Like an artifact repository – e.g., npm modules, Docker images, Python packages, etc.</a:t>
            </a:r>
            <a:endParaRPr/>
          </a:p>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lang="en-US" sz="1200">
                <a:solidFill>
                  <a:schemeClr val="dk1"/>
                </a:solidFill>
                <a:latin typeface="Calibri"/>
                <a:ea typeface="Calibri"/>
                <a:cs typeface="Calibri"/>
                <a:sym typeface="Calibri"/>
              </a:rPr>
              <a:t>Developers and builds would pull from these repositories instead of the Internet</a:t>
            </a:r>
            <a:endParaRPr b="0" sz="1200">
              <a:solidFill>
                <a:schemeClr val="dk1"/>
              </a:solidFill>
              <a:latin typeface="Calibri"/>
              <a:ea typeface="Calibri"/>
              <a:cs typeface="Calibri"/>
              <a:sym typeface="Calibri"/>
            </a:endParaRPr>
          </a:p>
        </p:txBody>
      </p:sp>
      <p:sp>
        <p:nvSpPr>
          <p:cNvPr id="1393" name="Google Shape;1393;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407" name="Google Shape;1407;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1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421" name="Google Shape;1421;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5" name="Google Shape;1435;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436" name="Google Shape;1436;p1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444" name="Google Shape;1444;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12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458" name="Google Shape;1458;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2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472" name="Google Shape;1472;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1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lang="en-US" sz="1200">
                <a:solidFill>
                  <a:schemeClr val="dk1"/>
                </a:solidFill>
                <a:latin typeface="Calibri"/>
                <a:ea typeface="Calibri"/>
                <a:cs typeface="Calibri"/>
                <a:sym typeface="Calibri"/>
              </a:rPr>
              <a:t>Quickly is relative</a:t>
            </a:r>
            <a:endParaRPr b="0" sz="1200">
              <a:solidFill>
                <a:schemeClr val="dk1"/>
              </a:solidFill>
              <a:latin typeface="Calibri"/>
              <a:ea typeface="Calibri"/>
              <a:cs typeface="Calibri"/>
              <a:sym typeface="Calibri"/>
            </a:endParaRPr>
          </a:p>
        </p:txBody>
      </p:sp>
      <p:sp>
        <p:nvSpPr>
          <p:cNvPr id="1486" name="Google Shape;1486;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12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500" name="Google Shape;1500;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1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514" name="Google Shape;1514;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3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528" name="Google Shape;1528;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3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542" name="Google Shape;1542;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557" name="Google Shape;1557;p13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3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565" name="Google Shape;1565;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3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579" name="Google Shape;1579;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13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593" name="Google Shape;1593;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7" name="Google Shape;1607;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608" name="Google Shape;1608;p13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13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616" name="Google Shape;1616;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13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630" name="Google Shape;1630;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14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644" name="Google Shape;1644;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14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658" name="Google Shape;1658;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p14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673" name="Google Shape;1673;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7" name="Google Shape;1687;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688" name="Google Shape;1688;p14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14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696" name="Google Shape;1696;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14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710" name="Google Shape;1710;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4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724" name="Google Shape;1724;p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14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1738" name="Google Shape;1738;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753" name="Google Shape;1753;p1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p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2" name="Google Shape;1762;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763" name="Google Shape;1763;p1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2" name="Google Shape;1772;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Veracode, AWS IAM, Okta, Bitbucket, CyberArk, Stack Overflow | Heroku, New Relic, Docker are a few more</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5" name="Google Shape;1785;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US"/>
              <a:t>Clean code means</a:t>
            </a:r>
            <a:endParaRPr/>
          </a:p>
          <a:p>
            <a:pPr indent="0" lvl="3" marL="0" rtl="0" algn="l">
              <a:lnSpc>
                <a:spcPct val="100000"/>
              </a:lnSpc>
              <a:spcBef>
                <a:spcPts val="0"/>
              </a:spcBef>
              <a:spcAft>
                <a:spcPts val="0"/>
              </a:spcAft>
              <a:buSzPts val="1100"/>
              <a:buFont typeface="Arial"/>
              <a:buNone/>
            </a:pPr>
            <a:r>
              <a:rPr lang="en-US"/>
              <a:t>       - Loosely-coupled</a:t>
            </a:r>
            <a:endParaRPr/>
          </a:p>
          <a:p>
            <a:pPr indent="0" lvl="3" marL="0" rtl="0" algn="l">
              <a:lnSpc>
                <a:spcPct val="100000"/>
              </a:lnSpc>
              <a:spcBef>
                <a:spcPts val="0"/>
              </a:spcBef>
              <a:spcAft>
                <a:spcPts val="0"/>
              </a:spcAft>
              <a:buSzPts val="1100"/>
              <a:buFont typeface="Arial"/>
              <a:buNone/>
            </a:pPr>
            <a:r>
              <a:rPr lang="en-US"/>
              <a:t>       - Well architected</a:t>
            </a:r>
            <a:endParaRPr/>
          </a:p>
          <a:p>
            <a:pPr indent="0" lvl="3" marL="0" rtl="0" algn="l">
              <a:lnSpc>
                <a:spcPct val="100000"/>
              </a:lnSpc>
              <a:spcBef>
                <a:spcPts val="0"/>
              </a:spcBef>
              <a:spcAft>
                <a:spcPts val="0"/>
              </a:spcAft>
              <a:buSzPts val="1100"/>
              <a:buFont typeface="Arial"/>
              <a:buNone/>
            </a:pPr>
            <a:r>
              <a:rPr lang="en-US"/>
              <a:t>       - Testable</a:t>
            </a:r>
            <a:endParaRPr/>
          </a:p>
          <a:p>
            <a:pPr indent="0" lvl="3" marL="0" rtl="0" algn="l">
              <a:lnSpc>
                <a:spcPct val="100000"/>
              </a:lnSpc>
              <a:spcBef>
                <a:spcPts val="0"/>
              </a:spcBef>
              <a:spcAft>
                <a:spcPts val="0"/>
              </a:spcAft>
              <a:buSzPts val="1100"/>
              <a:buFont typeface="Arial"/>
              <a:buNone/>
            </a:pPr>
            <a:r>
              <a:rPr lang="en-US"/>
              <a:t>       - Maintainable</a:t>
            </a:r>
            <a:endParaRPr/>
          </a:p>
          <a:p>
            <a:pPr indent="0" lvl="3" marL="0" rtl="0" algn="l">
              <a:lnSpc>
                <a:spcPct val="100000"/>
              </a:lnSpc>
              <a:spcBef>
                <a:spcPts val="0"/>
              </a:spcBef>
              <a:spcAft>
                <a:spcPts val="0"/>
              </a:spcAft>
              <a:buSzPts val="1100"/>
              <a:buFont typeface="Arial"/>
              <a:buNone/>
            </a:pPr>
            <a:r>
              <a:rPr lang="en-US"/>
              <a:t>       - Stable</a:t>
            </a:r>
            <a:endParaRPr/>
          </a:p>
          <a:p>
            <a:pPr indent="0" lvl="3" marL="0" rtl="0" algn="l">
              <a:lnSpc>
                <a:spcPct val="100000"/>
              </a:lnSpc>
              <a:spcBef>
                <a:spcPts val="0"/>
              </a:spcBef>
              <a:spcAft>
                <a:spcPts val="0"/>
              </a:spcAft>
              <a:buSzPts val="1100"/>
              <a:buFont typeface="Arial"/>
              <a:buNone/>
            </a:pPr>
            <a:r>
              <a:rPr lang="en-US"/>
              <a:t>       - Quality &amp; performant</a:t>
            </a:r>
            <a:endParaRPr/>
          </a:p>
          <a:p>
            <a:pPr indent="-285750" lvl="0" marL="285750" rtl="0" algn="l">
              <a:lnSpc>
                <a:spcPct val="100000"/>
              </a:lnSpc>
              <a:spcBef>
                <a:spcPts val="0"/>
              </a:spcBef>
              <a:spcAft>
                <a:spcPts val="0"/>
              </a:spcAft>
              <a:buSzPts val="1100"/>
              <a:buFont typeface="Arial"/>
              <a:buChar char="•"/>
            </a:pPr>
            <a:r>
              <a:rPr lang="en-US"/>
              <a:t>You pass the tests, you meet the requirements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153:notes"/>
          <p:cNvSpPr/>
          <p:nvPr>
            <p:ph idx="2" type="sldImg"/>
          </p:nvPr>
        </p:nvSpPr>
        <p:spPr>
          <a:xfrm>
            <a:off x="155575" y="574675"/>
            <a:ext cx="6621463" cy="37242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833" name="Google Shape;1833;p15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8" name="Google Shape;1858;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t>INSTRUCTOR NOTES:</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rPr b="1" lang="en-US"/>
              <a:t>REVIEWER COMMENTS:</a:t>
            </a:r>
            <a:endParaRPr/>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rPr lang="en-US"/>
              <a:t>PB: Question: When should you consider Test Driven Development?</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5" name="Google Shape;1865;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latin typeface="Calibri"/>
                <a:ea typeface="Calibri"/>
                <a:cs typeface="Calibri"/>
                <a:sym typeface="Calibri"/>
              </a:rPr>
              <a:t>INSTRUCTOR NOTES:</a:t>
            </a:r>
            <a:endParaRPr>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rPr b="1" lang="en-US">
                <a:solidFill>
                  <a:srgbClr val="404040"/>
                </a:solidFill>
                <a:latin typeface="Calibri"/>
                <a:ea typeface="Calibri"/>
                <a:cs typeface="Calibri"/>
                <a:sym typeface="Calibri"/>
              </a:rPr>
              <a:t>REVIEWER COMMENTS:</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2" name="Google Shape;1872;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9" name="Google Shape;1889;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For example:</a:t>
            </a:r>
            <a:endParaRPr/>
          </a:p>
          <a:p>
            <a:pPr indent="-298450" lvl="0" marL="457200" rtl="0" algn="l">
              <a:lnSpc>
                <a:spcPct val="100000"/>
              </a:lnSpc>
              <a:spcBef>
                <a:spcPts val="0"/>
              </a:spcBef>
              <a:spcAft>
                <a:spcPts val="0"/>
              </a:spcAft>
              <a:buSzPts val="1100"/>
              <a:buChar char="●"/>
            </a:pPr>
            <a:r>
              <a:rPr lang="en-US"/>
              <a:t>- Purchase 1000+, discount of 20%</a:t>
            </a:r>
            <a:endParaRPr/>
          </a:p>
          <a:p>
            <a:pPr indent="-298450" lvl="0" marL="457200" rtl="0" algn="l">
              <a:lnSpc>
                <a:spcPct val="100000"/>
              </a:lnSpc>
              <a:spcBef>
                <a:spcPts val="0"/>
              </a:spcBef>
              <a:spcAft>
                <a:spcPts val="0"/>
              </a:spcAft>
              <a:buSzPts val="1100"/>
              <a:buChar char="●"/>
            </a:pPr>
            <a:r>
              <a:rPr lang="en-US"/>
              <a:t>- Purchase 500 – 999, discount of 15%</a:t>
            </a:r>
            <a:endParaRPr/>
          </a:p>
          <a:p>
            <a:pPr indent="-298450" lvl="0" marL="457200" rtl="0" algn="l">
              <a:lnSpc>
                <a:spcPct val="100000"/>
              </a:lnSpc>
              <a:spcBef>
                <a:spcPts val="0"/>
              </a:spcBef>
              <a:spcAft>
                <a:spcPts val="0"/>
              </a:spcAft>
              <a:buSzPts val="1100"/>
              <a:buChar char="●"/>
            </a:pPr>
            <a:r>
              <a:rPr lang="en-US"/>
              <a:t>- Purchase 100 – 499, discount of 10%</a:t>
            </a:r>
            <a:endParaRPr/>
          </a:p>
          <a:p>
            <a:pPr indent="-298450" lvl="0" marL="457200" rtl="0" algn="l">
              <a:lnSpc>
                <a:spcPct val="100000"/>
              </a:lnSpc>
              <a:spcBef>
                <a:spcPts val="0"/>
              </a:spcBef>
              <a:spcAft>
                <a:spcPts val="0"/>
              </a:spcAft>
              <a:buSzPts val="1100"/>
              <a:buChar char="●"/>
            </a:pPr>
            <a:r>
              <a:rPr lang="en-US"/>
              <a:t>- Purchase &lt; 100, no discount</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Just enough is important – code is expensive to create and maintain. We should seek to minimize the code we write because it helps minimize the set of things that could go wrong.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With automated regression testing, as the invoicing module grows and changes, you'll be able to quickly see any resulting breaks at the push of a button.</a:t>
            </a:r>
            <a:endParaRPr/>
          </a:p>
        </p:txBody>
      </p:sp>
      <p:sp>
        <p:nvSpPr>
          <p:cNvPr id="1890" name="Google Shape;1890;p1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7" name="Google Shape;1897;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We’ll talk more about code coverage shortly</a:t>
            </a:r>
            <a:endParaRPr/>
          </a:p>
          <a:p>
            <a:pPr indent="-101600" lvl="1" marL="628650" rtl="0" algn="l">
              <a:lnSpc>
                <a:spcPct val="100000"/>
              </a:lnSpc>
              <a:spcBef>
                <a:spcPts val="0"/>
              </a:spcBef>
              <a:spcAft>
                <a:spcPts val="0"/>
              </a:spcAft>
              <a:buSzPts val="1100"/>
              <a:buFont typeface="Arial"/>
              <a:buNone/>
            </a:pPr>
            <a:r>
              <a:t/>
            </a:r>
            <a:endParaRPr/>
          </a:p>
        </p:txBody>
      </p:sp>
      <p:sp>
        <p:nvSpPr>
          <p:cNvPr id="1898" name="Google Shape;1898;p15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8" name="Google Shape;1928;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lang="en-US"/>
              <a:t>In “Clean Code”</a:t>
            </a:r>
            <a:endParaRPr/>
          </a:p>
          <a:p>
            <a:pPr indent="0" lvl="0" marL="0" rtl="0" algn="l">
              <a:lnSpc>
                <a:spcPct val="100000"/>
              </a:lnSpc>
              <a:spcBef>
                <a:spcPts val="0"/>
              </a:spcBef>
              <a:spcAft>
                <a:spcPts val="0"/>
              </a:spcAft>
              <a:buSzPts val="1100"/>
              <a:buFont typeface="Arial"/>
              <a:buNone/>
            </a:pPr>
            <a:r>
              <a:t/>
            </a:r>
            <a:endParaRPr/>
          </a:p>
          <a:p>
            <a:pPr indent="-285750" lvl="0" marL="285750" rtl="0" algn="l">
              <a:lnSpc>
                <a:spcPct val="100000"/>
              </a:lnSpc>
              <a:spcBef>
                <a:spcPts val="0"/>
              </a:spcBef>
              <a:spcAft>
                <a:spcPts val="0"/>
              </a:spcAft>
              <a:buSzPts val="1100"/>
              <a:buFont typeface="Arial"/>
              <a:buChar char="•"/>
            </a:pPr>
            <a:r>
              <a:rPr lang="en-US"/>
              <a:t>Fast or they won’t get run</a:t>
            </a:r>
            <a:endParaRPr/>
          </a:p>
          <a:p>
            <a:pPr indent="-285750" lvl="0" marL="285750" rtl="0" algn="l">
              <a:lnSpc>
                <a:spcPct val="100000"/>
              </a:lnSpc>
              <a:spcBef>
                <a:spcPts val="0"/>
              </a:spcBef>
              <a:spcAft>
                <a:spcPts val="0"/>
              </a:spcAft>
              <a:buSzPts val="1100"/>
              <a:buFont typeface="Arial"/>
              <a:buChar char="•"/>
            </a:pPr>
            <a:r>
              <a:rPr lang="en-US"/>
              <a:t>Independent – no dependence between tests</a:t>
            </a:r>
            <a:endParaRPr/>
          </a:p>
          <a:p>
            <a:pPr indent="-285750" lvl="0" marL="285750" rtl="0" algn="l">
              <a:lnSpc>
                <a:spcPct val="100000"/>
              </a:lnSpc>
              <a:spcBef>
                <a:spcPts val="0"/>
              </a:spcBef>
              <a:spcAft>
                <a:spcPts val="0"/>
              </a:spcAft>
              <a:buSzPts val="1100"/>
              <a:buFont typeface="Arial"/>
              <a:buChar char="•"/>
            </a:pPr>
            <a:r>
              <a:rPr lang="en-US"/>
              <a:t>Repeatable – every run should operate the same every time</a:t>
            </a:r>
            <a:endParaRPr/>
          </a:p>
          <a:p>
            <a:pPr indent="-285750" lvl="0" marL="285750" rtl="0" algn="l">
              <a:lnSpc>
                <a:spcPct val="100000"/>
              </a:lnSpc>
              <a:spcBef>
                <a:spcPts val="0"/>
              </a:spcBef>
              <a:spcAft>
                <a:spcPts val="0"/>
              </a:spcAft>
              <a:buSzPts val="1100"/>
              <a:buFont typeface="Arial"/>
              <a:buChar char="•"/>
            </a:pPr>
            <a:r>
              <a:rPr lang="en-US"/>
              <a:t>Self-validating – Boolean output (either pass or fail); single logical assert</a:t>
            </a:r>
            <a:endParaRPr/>
          </a:p>
          <a:p>
            <a:pPr indent="-285750" lvl="0" marL="285750" rtl="0" algn="l">
              <a:lnSpc>
                <a:spcPct val="100000"/>
              </a:lnSpc>
              <a:spcBef>
                <a:spcPts val="0"/>
              </a:spcBef>
              <a:spcAft>
                <a:spcPts val="0"/>
              </a:spcAft>
              <a:buSzPts val="1100"/>
              <a:buFont typeface="Arial"/>
              <a:buChar char="•"/>
            </a:pPr>
            <a:r>
              <a:rPr lang="en-US"/>
              <a:t>Timely – if not first, early on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9" name="Google Shape;1949;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lang="en-US"/>
              <a:t>Open discussion – notate responses</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p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6" name="Google Shape;1956;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US"/>
              <a:t>More code can = more debugging, more cost, etc.</a:t>
            </a:r>
            <a:endParaRPr/>
          </a:p>
          <a:p>
            <a:pPr indent="-285750" lvl="0" marL="285750" rtl="0" algn="l">
              <a:lnSpc>
                <a:spcPct val="100000"/>
              </a:lnSpc>
              <a:spcBef>
                <a:spcPts val="0"/>
              </a:spcBef>
              <a:spcAft>
                <a:spcPts val="0"/>
              </a:spcAft>
              <a:buSzPts val="1100"/>
              <a:buFont typeface="Arial"/>
              <a:buChar char="•"/>
            </a:pPr>
            <a:r>
              <a:rPr lang="en-US"/>
              <a:t>Bugs become costlier to fix the later in the development lifecycle</a:t>
            </a:r>
            <a:endParaRPr/>
          </a:p>
          <a:p>
            <a:pPr indent="-215900" lvl="0" marL="285750" rtl="0" algn="l">
              <a:lnSpc>
                <a:spcPct val="100000"/>
              </a:lnSpc>
              <a:spcBef>
                <a:spcPts val="0"/>
              </a:spcBef>
              <a:spcAft>
                <a:spcPts val="0"/>
              </a:spcAft>
              <a:buSzPts val="1100"/>
              <a:buFont typeface="Arial"/>
              <a:buNone/>
            </a:pPr>
            <a:r>
              <a:t/>
            </a:r>
            <a:endParaRPr/>
          </a:p>
          <a:p>
            <a:pPr indent="-285750" lvl="0" marL="285750" rtl="0" algn="l">
              <a:lnSpc>
                <a:spcPct val="100000"/>
              </a:lnSpc>
              <a:spcBef>
                <a:spcPts val="0"/>
              </a:spcBef>
              <a:spcAft>
                <a:spcPts val="0"/>
              </a:spcAft>
              <a:buSzPts val="1100"/>
              <a:buFont typeface="Arial"/>
              <a:buChar char="•"/>
            </a:pPr>
            <a:r>
              <a:rPr lang="en-US"/>
              <a:t>Effective software development requires multiple types of testing – all are important</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fef7a34216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3" name="Google Shape;1963;gfef7a34216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fef7a34216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0" name="Google Shape;1970;gfef7a3421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Answer: We never trust a test that doesn’t fail.  Ie - a failing test proves that the test is doing it’s job - of ensuring quality.  If our tests always pass then they are not effective - they have to tell us something is wrong with our code, and they can only do that when they fail…</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p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0" name="Google Shape;1990;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Ryan will talk about one of the goals being to free up teams' capacity by leveraging test automation, so they have time to focus on tests for important Quality-of-Service (non-functional) testing.</a:t>
            </a:r>
            <a:endParaRPr/>
          </a:p>
          <a:p>
            <a:pPr indent="-171450" lvl="0" marL="171450" rtl="0" algn="l">
              <a:lnSpc>
                <a:spcPct val="100000"/>
              </a:lnSpc>
              <a:spcBef>
                <a:spcPts val="0"/>
              </a:spcBef>
              <a:spcAft>
                <a:spcPts val="0"/>
              </a:spcAft>
              <a:buSzPts val="1100"/>
              <a:buFont typeface="Arial"/>
              <a:buChar char="-"/>
            </a:pPr>
            <a:r>
              <a:rPr lang="en-US"/>
              <a:t>Many teams are so focused and fully consumed with manual testing that many other non-functional and critical test phases are neglected: exploratory, performance, cross-browser/platform, UAT, A/B, security, stability, scalability, etc.</a:t>
            </a:r>
            <a:endParaRPr/>
          </a:p>
          <a:p>
            <a:pPr indent="-171450" lvl="0" marL="171450" rtl="0" algn="l">
              <a:lnSpc>
                <a:spcPct val="100000"/>
              </a:lnSpc>
              <a:spcBef>
                <a:spcPts val="0"/>
              </a:spcBef>
              <a:spcAft>
                <a:spcPts val="0"/>
              </a:spcAft>
              <a:buSzPts val="1100"/>
              <a:buFont typeface="Arial"/>
              <a:buChar char="-"/>
            </a:pPr>
            <a:r>
              <a:rPr lang="en-US"/>
              <a:t>Implementing test automation frees up capacity from the QA team to perform these exercises, which can often find those hard-to-identify defects before they reach production.</a:t>
            </a:r>
            <a:endParaRPr/>
          </a:p>
        </p:txBody>
      </p:sp>
      <p:sp>
        <p:nvSpPr>
          <p:cNvPr id="1991" name="Google Shape;1991;p16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3" name="Google Shape;2023;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sz="1800">
                <a:solidFill>
                  <a:srgbClr val="2F2F2F"/>
                </a:solidFill>
                <a:latin typeface="Arial"/>
                <a:ea typeface="Arial"/>
                <a:cs typeface="Arial"/>
                <a:sym typeface="Arial"/>
              </a:rPr>
              <a:t>Multiple other types of testing - load testing, integration test, E2E integration testing (in Capital, 100's of systems - any large program, can impact 20 - 50 investment systems; every product team does testing of their "part" but there's significant integration testing). Test automation - used for functional, performance, regression testing vs. more archaic manual testing. More brittle as you move up the pyramid, takes longer/more expensive. Shift left.</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p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p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5" name="Google Shape;2155;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In presentation, talk about 80/20 rule – not just about the number but about focus on what's most important. 20% of the code often causes 80% of the bugs. Focus on testing what's most critical – not just quantity but also quality.</a:t>
            </a:r>
            <a:endParaRPr/>
          </a:p>
        </p:txBody>
      </p:sp>
      <p:sp>
        <p:nvSpPr>
          <p:cNvPr id="2156" name="Google Shape;2156;p17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p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5" name="Google Shape;2185;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latin typeface="Calibri"/>
                <a:ea typeface="Calibri"/>
                <a:cs typeface="Calibri"/>
                <a:sym typeface="Calibri"/>
              </a:rPr>
              <a:t>INSTRUCTOR NOTES:</a:t>
            </a:r>
            <a:endParaRPr>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rPr b="1" lang="en-US">
                <a:solidFill>
                  <a:srgbClr val="404040"/>
                </a:solidFill>
                <a:latin typeface="Calibri"/>
                <a:ea typeface="Calibri"/>
                <a:cs typeface="Calibri"/>
                <a:sym typeface="Calibri"/>
              </a:rPr>
              <a:t>REVIEWER COMMENTS:</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p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0" name="Google Shape;2190;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latin typeface="Calibri"/>
                <a:ea typeface="Calibri"/>
                <a:cs typeface="Calibri"/>
                <a:sym typeface="Calibri"/>
              </a:rPr>
              <a:t>INSTRUCTOR NOTES:</a:t>
            </a:r>
            <a:endParaRPr>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rPr b="1" lang="en-US">
                <a:solidFill>
                  <a:srgbClr val="404040"/>
                </a:solidFill>
                <a:latin typeface="Calibri"/>
                <a:ea typeface="Calibri"/>
                <a:cs typeface="Calibri"/>
                <a:sym typeface="Calibri"/>
              </a:rPr>
              <a:t>REVIEWER COMMENTS:</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7" name="Google Shape;2197;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latin typeface="Calibri"/>
                <a:ea typeface="Calibri"/>
                <a:cs typeface="Calibri"/>
                <a:sym typeface="Calibri"/>
              </a:rPr>
              <a:t>INSTRUCTOR NOTES:</a:t>
            </a:r>
            <a:endParaRPr>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rPr b="1" lang="en-US">
                <a:solidFill>
                  <a:srgbClr val="404040"/>
                </a:solidFill>
                <a:latin typeface="Calibri"/>
                <a:ea typeface="Calibri"/>
                <a:cs typeface="Calibri"/>
                <a:sym typeface="Calibri"/>
              </a:rPr>
              <a:t>REVIEWER COMMENTS:</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p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4" name="Google Shape;2204;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latin typeface="Calibri"/>
                <a:ea typeface="Calibri"/>
                <a:cs typeface="Calibri"/>
                <a:sym typeface="Calibri"/>
              </a:rPr>
              <a:t>INSTRUCTOR NOTES:</a:t>
            </a:r>
            <a:endParaRPr>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rPr b="1" lang="en-US">
                <a:solidFill>
                  <a:srgbClr val="404040"/>
                </a:solidFill>
                <a:latin typeface="Calibri"/>
                <a:ea typeface="Calibri"/>
                <a:cs typeface="Calibri"/>
                <a:sym typeface="Calibri"/>
              </a:rPr>
              <a:t>REVIEWER COMMENTS:</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1" name="Google Shape;2211;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latin typeface="Calibri"/>
                <a:ea typeface="Calibri"/>
                <a:cs typeface="Calibri"/>
                <a:sym typeface="Calibri"/>
              </a:rPr>
              <a:t>INSTRUCTOR NOTES:</a:t>
            </a:r>
            <a:endParaRPr>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rPr b="1" lang="en-US">
                <a:solidFill>
                  <a:srgbClr val="404040"/>
                </a:solidFill>
                <a:latin typeface="Calibri"/>
                <a:ea typeface="Calibri"/>
                <a:cs typeface="Calibri"/>
                <a:sym typeface="Calibri"/>
              </a:rPr>
              <a:t>REVIEWER COMMENTS:</a:t>
            </a:r>
            <a:endParaRPr b="1">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6" name="Google Shape;2216;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3" name="Google Shape;2223;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0" name="Google Shape;2230;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p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7" name="Google Shape;2237;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p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4" name="Google Shape;2244;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p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1" name="Google Shape;2251;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8" name="Google Shape;2258;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p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5" name="Google Shape;2265;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2" name="Google Shape;2272;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p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9" name="Google Shape;2279;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p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2286" name="Google Shape;2286;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p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2" name="Google Shape;2292;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lang="en-US"/>
              <a:t>Often use the term “mocking” but the concept is more nuanced</a:t>
            </a:r>
            <a:endParaRPr/>
          </a:p>
          <a:p>
            <a:pPr indent="0" lvl="0" marL="0" rtl="0" algn="l">
              <a:lnSpc>
                <a:spcPct val="100000"/>
              </a:lnSpc>
              <a:spcBef>
                <a:spcPts val="0"/>
              </a:spcBef>
              <a:spcAft>
                <a:spcPts val="0"/>
              </a:spcAft>
              <a:buSzPts val="1100"/>
              <a:buFont typeface="Arial"/>
              <a:buNone/>
            </a:pPr>
            <a:r>
              <a:t/>
            </a:r>
            <a:endParaRPr/>
          </a:p>
          <a:p>
            <a:pPr indent="0" lvl="0" marL="0" rtl="0" algn="l">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9" name="Google Shape;2299;p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4" name="Google Shape;2314;p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p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1" name="Google Shape;2321;p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8" name="Google Shape;2328;p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p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5" name="Google Shape;2335;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404040"/>
                </a:solidFill>
                <a:latin typeface="Calibri"/>
                <a:ea typeface="Calibri"/>
                <a:cs typeface="Calibri"/>
                <a:sym typeface="Calibri"/>
              </a:rPr>
              <a:t>Mandatory</a:t>
            </a:r>
            <a:endParaRPr b="1"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US" sz="1200">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US" sz="1200">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I am </a:t>
            </a:r>
            <a:r>
              <a:rPr lang="en-US" sz="1200">
                <a:solidFill>
                  <a:srgbClr val="FF0000"/>
                </a:solidFill>
                <a:latin typeface="Calibri"/>
                <a:ea typeface="Calibri"/>
                <a:cs typeface="Calibri"/>
                <a:sym typeface="Calibri"/>
              </a:rPr>
              <a:t>[insert name]</a:t>
            </a:r>
            <a:r>
              <a:rPr lang="en-US" sz="1200">
                <a:solidFill>
                  <a:srgbClr val="404040"/>
                </a:solidFill>
                <a:latin typeface="Calibri"/>
                <a:ea typeface="Calibri"/>
                <a:cs typeface="Calibri"/>
                <a:sym typeface="Calibri"/>
              </a:rPr>
              <a:t> with DevelopIntelligence. We’re the training partner for </a:t>
            </a:r>
            <a:r>
              <a:rPr lang="en-US" sz="1200">
                <a:solidFill>
                  <a:srgbClr val="FF0000"/>
                </a:solidFill>
                <a:latin typeface="Calibri"/>
                <a:ea typeface="Calibri"/>
                <a:cs typeface="Calibri"/>
                <a:sym typeface="Calibri"/>
              </a:rPr>
              <a:t>[insert client name]</a:t>
            </a:r>
            <a:r>
              <a:rPr lang="en-US"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2" name="Google Shape;2342;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2349" name="Google Shape;2349;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5" name="Google Shape;2355;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p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2" name="Google Shape;2362;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p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9" name="Google Shape;2369;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2376" name="Google Shape;2376;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p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2382" name="Google Shape;2382;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0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p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3" name="Google Shape;2393;p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t>INSTRUCTOR NOTES:</a:t>
            </a:r>
            <a:endParaRPr/>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rPr b="1" lang="en-US"/>
              <a:t>REVIEWER COMMENTS:</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PB: Who can give me an example?</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p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0" name="Google Shape;2400;p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sz="1200">
                <a:latin typeface="Calibri"/>
                <a:ea typeface="Calibri"/>
                <a:cs typeface="Calibri"/>
                <a:sym typeface="Calibri"/>
              </a:rPr>
              <a:t>INSTRUCTOR NOTES:</a:t>
            </a:r>
            <a:endParaRPr sz="1200">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200">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200">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200">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200">
              <a:latin typeface="Calibri"/>
              <a:ea typeface="Calibri"/>
              <a:cs typeface="Calibri"/>
              <a:sym typeface="Calibri"/>
            </a:endParaRPr>
          </a:p>
          <a:p>
            <a:pPr indent="0" lvl="0" marL="158750" rtl="0" algn="l">
              <a:lnSpc>
                <a:spcPct val="100000"/>
              </a:lnSpc>
              <a:spcBef>
                <a:spcPts val="0"/>
              </a:spcBef>
              <a:spcAft>
                <a:spcPts val="0"/>
              </a:spcAft>
              <a:buSzPts val="1100"/>
              <a:buNone/>
            </a:pPr>
            <a:r>
              <a:rPr b="1" lang="en-US" sz="1200">
                <a:solidFill>
                  <a:srgbClr val="404040"/>
                </a:solidFill>
                <a:latin typeface="Calibri"/>
                <a:ea typeface="Calibri"/>
                <a:cs typeface="Calibri"/>
                <a:sym typeface="Calibri"/>
              </a:rPr>
              <a:t>REVIEWER COMMENTS:</a:t>
            </a:r>
            <a:endParaRPr b="1" sz="12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7" name="Google Shape;2407;p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sz="1200">
                <a:latin typeface="Calibri"/>
                <a:ea typeface="Calibri"/>
                <a:cs typeface="Calibri"/>
                <a:sym typeface="Calibri"/>
              </a:rPr>
              <a:t>INSTRUCTOR NOTES:</a:t>
            </a:r>
            <a:endParaRPr sz="1200">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200">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200">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200">
              <a:latin typeface="Calibri"/>
              <a:ea typeface="Calibri"/>
              <a:cs typeface="Calibri"/>
              <a:sym typeface="Calibri"/>
            </a:endParaRPr>
          </a:p>
          <a:p>
            <a:pPr indent="0" lvl="0" marL="158750" rtl="0" algn="l">
              <a:lnSpc>
                <a:spcPct val="100000"/>
              </a:lnSpc>
              <a:spcBef>
                <a:spcPts val="0"/>
              </a:spcBef>
              <a:spcAft>
                <a:spcPts val="0"/>
              </a:spcAft>
              <a:buSzPts val="1100"/>
              <a:buNone/>
            </a:pPr>
            <a:r>
              <a:rPr b="1" lang="en-US" sz="1200">
                <a:solidFill>
                  <a:srgbClr val="404040"/>
                </a:solidFill>
                <a:latin typeface="Calibri"/>
                <a:ea typeface="Calibri"/>
                <a:cs typeface="Calibri"/>
                <a:sym typeface="Calibri"/>
              </a:rPr>
              <a:t>REVIEWER COMMENTS:</a:t>
            </a:r>
            <a:endParaRPr b="1" sz="1200">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200">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200">
              <a:latin typeface="Calibri"/>
              <a:ea typeface="Calibri"/>
              <a:cs typeface="Calibri"/>
              <a:sym typeface="Calibri"/>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4" name="Google Shape;2414;p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415" name="Google Shape;2415;p20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p207:notes"/>
          <p:cNvSpPr txBox="1"/>
          <p:nvPr>
            <p:ph idx="1" type="body"/>
          </p:nvPr>
        </p:nvSpPr>
        <p:spPr>
          <a:xfrm>
            <a:off x="685800" y="4424079"/>
            <a:ext cx="5486400" cy="419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3" name="Google Shape;2423;p207:notes"/>
          <p:cNvSpPr/>
          <p:nvPr>
            <p:ph idx="2" type="sldImg"/>
          </p:nvPr>
        </p:nvSpPr>
        <p:spPr>
          <a:xfrm>
            <a:off x="325438"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p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0" name="Google Shape;2430;p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github.com is a site used to host remote GitHub repositories for access over the Internet; there’s also an Enterprise version that provides storage isolated to an organization</a:t>
            </a:r>
            <a:endParaRPr/>
          </a:p>
        </p:txBody>
      </p:sp>
      <p:sp>
        <p:nvSpPr>
          <p:cNvPr id="2431" name="Google Shape;2431;p20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7" name="Google Shape;2447;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Local database in this case is the .git directory that is available in every Git working directory</a:t>
            </a:r>
            <a:endParaRPr/>
          </a:p>
        </p:txBody>
      </p:sp>
      <p:sp>
        <p:nvSpPr>
          <p:cNvPr id="2448" name="Google Shape;2448;p20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8" name="Google Shape;2468;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100"/>
              <a:buNone/>
            </a:pPr>
            <a:r>
              <a:rPr lang="en-US"/>
              <a:t>Demo will be interweaved with the upcoming slides (toggle between slides &amp; demo)</a:t>
            </a:r>
            <a:endParaRPr/>
          </a:p>
          <a:p>
            <a:pPr indent="0" lvl="0" marL="152400" rtl="0" algn="l">
              <a:lnSpc>
                <a:spcPct val="100000"/>
              </a:lnSpc>
              <a:spcBef>
                <a:spcPts val="0"/>
              </a:spcBef>
              <a:spcAft>
                <a:spcPts val="0"/>
              </a:spcAft>
              <a:buSzPts val="1100"/>
              <a:buNone/>
            </a:pPr>
            <a:r>
              <a:t/>
            </a:r>
            <a:endParaRPr/>
          </a:p>
          <a:p>
            <a:pPr indent="0" lvl="0" marL="152400" rtl="0" algn="l">
              <a:lnSpc>
                <a:spcPct val="100000"/>
              </a:lnSpc>
              <a:spcBef>
                <a:spcPts val="0"/>
              </a:spcBef>
              <a:spcAft>
                <a:spcPts val="0"/>
              </a:spcAft>
              <a:buSzPts val="1100"/>
              <a:buNone/>
            </a:pPr>
            <a:r>
              <a:rPr lang="en-US"/>
              <a:t>Demonstrate:</a:t>
            </a:r>
            <a:endParaRPr/>
          </a:p>
          <a:p>
            <a:pPr indent="-304800" lvl="0" marL="457200" rtl="0" algn="l">
              <a:lnSpc>
                <a:spcPct val="100000"/>
              </a:lnSpc>
              <a:spcBef>
                <a:spcPts val="0"/>
              </a:spcBef>
              <a:spcAft>
                <a:spcPts val="0"/>
              </a:spcAft>
              <a:buSzPts val="1100"/>
              <a:buFont typeface="Arial"/>
              <a:buChar char="-"/>
            </a:pPr>
            <a:r>
              <a:rPr lang="en-US"/>
              <a:t>Cloning a repository</a:t>
            </a:r>
            <a:endParaRPr/>
          </a:p>
          <a:p>
            <a:pPr indent="-304800" lvl="0" marL="457200" rtl="0" algn="l">
              <a:lnSpc>
                <a:spcPct val="100000"/>
              </a:lnSpc>
              <a:spcBef>
                <a:spcPts val="0"/>
              </a:spcBef>
              <a:spcAft>
                <a:spcPts val="0"/>
              </a:spcAft>
              <a:buSzPts val="1100"/>
              <a:buFont typeface="Arial"/>
              <a:buChar char="-"/>
            </a:pPr>
            <a:r>
              <a:rPr lang="en-US"/>
              <a:t>Contents (including hidden .git folder) </a:t>
            </a:r>
            <a:endParaRPr/>
          </a:p>
          <a:p>
            <a:pPr indent="-304800" lvl="0" marL="457200" rtl="0" algn="l">
              <a:lnSpc>
                <a:spcPct val="100000"/>
              </a:lnSpc>
              <a:spcBef>
                <a:spcPts val="0"/>
              </a:spcBef>
              <a:spcAft>
                <a:spcPts val="0"/>
              </a:spcAft>
              <a:buSzPts val="1100"/>
              <a:buFont typeface="Arial"/>
              <a:buChar char="-"/>
            </a:pPr>
            <a:r>
              <a:rPr lang="en-US"/>
              <a:t>Talk about .gitignore and purpose – show https://www.toptal.com/developers/gitignore</a:t>
            </a:r>
            <a:endParaRPr/>
          </a:p>
          <a:p>
            <a:pPr indent="-304800" lvl="0" marL="457200" rtl="0" algn="l">
              <a:lnSpc>
                <a:spcPct val="100000"/>
              </a:lnSpc>
              <a:spcBef>
                <a:spcPts val="0"/>
              </a:spcBef>
              <a:spcAft>
                <a:spcPts val="0"/>
              </a:spcAft>
              <a:buSzPts val="1100"/>
              <a:buFont typeface="Arial"/>
              <a:buChar char="-"/>
            </a:pPr>
            <a:r>
              <a:rPr lang="en-US"/>
              <a:t>Creating a new branch</a:t>
            </a:r>
            <a:endParaRPr/>
          </a:p>
          <a:p>
            <a:pPr indent="-304800" lvl="0" marL="457200" rtl="0" algn="l">
              <a:lnSpc>
                <a:spcPct val="100000"/>
              </a:lnSpc>
              <a:spcBef>
                <a:spcPts val="0"/>
              </a:spcBef>
              <a:spcAft>
                <a:spcPts val="0"/>
              </a:spcAft>
              <a:buSzPts val="1100"/>
              <a:buFont typeface="Arial"/>
              <a:buChar char="-"/>
            </a:pPr>
            <a:r>
              <a:rPr lang="en-US"/>
              <a:t>Push branch upstream</a:t>
            </a:r>
            <a:endParaRPr/>
          </a:p>
          <a:p>
            <a:pPr indent="-304800" lvl="0" marL="457200" rtl="0" algn="l">
              <a:lnSpc>
                <a:spcPct val="100000"/>
              </a:lnSpc>
              <a:spcBef>
                <a:spcPts val="0"/>
              </a:spcBef>
              <a:spcAft>
                <a:spcPts val="0"/>
              </a:spcAft>
              <a:buSzPts val="1100"/>
              <a:buFont typeface="Arial"/>
              <a:buChar char="-"/>
            </a:pPr>
            <a:r>
              <a:rPr lang="en-US"/>
              <a:t>Regular pull of updates from remote</a:t>
            </a:r>
            <a:endParaRPr/>
          </a:p>
          <a:p>
            <a:pPr indent="-304800" lvl="0" marL="457200" rtl="0" algn="l">
              <a:lnSpc>
                <a:spcPct val="100000"/>
              </a:lnSpc>
              <a:spcBef>
                <a:spcPts val="0"/>
              </a:spcBef>
              <a:spcAft>
                <a:spcPts val="0"/>
              </a:spcAft>
              <a:buSzPts val="1100"/>
              <a:buFont typeface="Arial"/>
              <a:buChar char="-"/>
            </a:pPr>
            <a:r>
              <a:rPr lang="en-US"/>
              <a:t>`git status`</a:t>
            </a:r>
            <a:endParaRPr/>
          </a:p>
          <a:p>
            <a:pPr indent="-304800" lvl="0" marL="457200" rtl="0" algn="l">
              <a:lnSpc>
                <a:spcPct val="100000"/>
              </a:lnSpc>
              <a:spcBef>
                <a:spcPts val="0"/>
              </a:spcBef>
              <a:spcAft>
                <a:spcPts val="0"/>
              </a:spcAft>
              <a:buSzPts val="1100"/>
              <a:buFont typeface="Arial"/>
              <a:buChar char="-"/>
            </a:pPr>
            <a:r>
              <a:rPr lang="en-US"/>
              <a:t>`git add` (staging) </a:t>
            </a:r>
            <a:endParaRPr/>
          </a:p>
          <a:p>
            <a:pPr indent="-304800" lvl="0" marL="457200" rtl="0" algn="l">
              <a:lnSpc>
                <a:spcPct val="100000"/>
              </a:lnSpc>
              <a:spcBef>
                <a:spcPts val="0"/>
              </a:spcBef>
              <a:spcAft>
                <a:spcPts val="0"/>
              </a:spcAft>
              <a:buSzPts val="1100"/>
              <a:buFont typeface="Arial"/>
              <a:buChar char="-"/>
            </a:pPr>
            <a:r>
              <a:rPr lang="en-US"/>
              <a:t>`git commit` (commit) </a:t>
            </a:r>
            <a:endParaRPr/>
          </a:p>
          <a:p>
            <a:pPr indent="-304800" lvl="0" marL="457200" rtl="0" algn="l">
              <a:lnSpc>
                <a:spcPct val="100000"/>
              </a:lnSpc>
              <a:spcBef>
                <a:spcPts val="0"/>
              </a:spcBef>
              <a:spcAft>
                <a:spcPts val="0"/>
              </a:spcAft>
              <a:buSzPts val="1100"/>
              <a:buFont typeface="Arial"/>
              <a:buChar char="-"/>
            </a:pPr>
            <a:r>
              <a:rPr lang="en-US"/>
              <a:t>Push of local updates to remote</a:t>
            </a:r>
            <a:endParaRPr/>
          </a:p>
          <a:p>
            <a:pPr indent="-304800" lvl="0" marL="457200" rtl="0" algn="l">
              <a:lnSpc>
                <a:spcPct val="100000"/>
              </a:lnSpc>
              <a:spcBef>
                <a:spcPts val="0"/>
              </a:spcBef>
              <a:spcAft>
                <a:spcPts val="0"/>
              </a:spcAft>
              <a:buSzPts val="1100"/>
              <a:buFont typeface="Arial"/>
              <a:buChar char="-"/>
            </a:pPr>
            <a:r>
              <a:rPr lang="en-US"/>
              <a:t>Command-line and VS Code</a:t>
            </a:r>
            <a:endParaRPr/>
          </a:p>
          <a:p>
            <a:pPr indent="-228600" lvl="0" marL="457200" rtl="0" algn="l">
              <a:lnSpc>
                <a:spcPct val="100000"/>
              </a:lnSpc>
              <a:spcBef>
                <a:spcPts val="0"/>
              </a:spcBef>
              <a:spcAft>
                <a:spcPts val="0"/>
              </a:spcAft>
              <a:buSzPts val="1100"/>
              <a:buNone/>
            </a:pPr>
            <a:r>
              <a:t/>
            </a:r>
            <a:endParaRPr/>
          </a:p>
          <a:p>
            <a:pPr indent="0" lvl="0" marL="152400" rtl="0" algn="l">
              <a:lnSpc>
                <a:spcPct val="100000"/>
              </a:lnSpc>
              <a:spcBef>
                <a:spcPts val="0"/>
              </a:spcBef>
              <a:spcAft>
                <a:spcPts val="0"/>
              </a:spcAft>
              <a:buSzPts val="1100"/>
              <a:buNone/>
            </a:pPr>
            <a:r>
              <a:rPr lang="en-US"/>
              <a:t>Demonstrate:</a:t>
            </a:r>
            <a:endParaRPr/>
          </a:p>
          <a:p>
            <a:pPr indent="-304800" lvl="0" marL="457200" rtl="0" algn="l">
              <a:lnSpc>
                <a:spcPct val="100000"/>
              </a:lnSpc>
              <a:spcBef>
                <a:spcPts val="0"/>
              </a:spcBef>
              <a:spcAft>
                <a:spcPts val="0"/>
              </a:spcAft>
              <a:buSzPts val="1100"/>
              <a:buFont typeface="Arial"/>
              <a:buChar char="-"/>
            </a:pPr>
            <a:r>
              <a:rPr lang="en-US"/>
              <a:t>Initiating creation of repo locally from command-line</a:t>
            </a:r>
            <a:endParaRPr/>
          </a:p>
          <a:p>
            <a:pPr indent="-234950" lvl="0" marL="457200" rtl="0" algn="l">
              <a:lnSpc>
                <a:spcPct val="100000"/>
              </a:lnSpc>
              <a:spcBef>
                <a:spcPts val="0"/>
              </a:spcBef>
              <a:spcAft>
                <a:spcPts val="0"/>
              </a:spcAft>
              <a:buSzPts val="1100"/>
              <a:buFont typeface="Arial"/>
              <a:buNone/>
            </a:pPr>
            <a:r>
              <a:t/>
            </a:r>
            <a:endParaRPr/>
          </a:p>
        </p:txBody>
      </p:sp>
      <p:sp>
        <p:nvSpPr>
          <p:cNvPr id="2469" name="Google Shape;2469;p2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p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p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p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p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p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p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p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p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p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p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p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p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p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p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1" name="Google Shape;2581;p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100"/>
              <a:buFont typeface="Arial"/>
              <a:buChar char="-"/>
            </a:pPr>
            <a:r>
              <a:rPr lang="en-US"/>
              <a:t>Creating a new repository in GitHub</a:t>
            </a:r>
            <a:endParaRPr/>
          </a:p>
          <a:p>
            <a:pPr indent="-304800" lvl="0" marL="457200" rtl="0" algn="l">
              <a:lnSpc>
                <a:spcPct val="100000"/>
              </a:lnSpc>
              <a:spcBef>
                <a:spcPts val="0"/>
              </a:spcBef>
              <a:spcAft>
                <a:spcPts val="0"/>
              </a:spcAft>
              <a:buSzPts val="1100"/>
              <a:buFont typeface="Arial"/>
              <a:buChar char="-"/>
            </a:pPr>
            <a:r>
              <a:rPr lang="en-US"/>
              <a:t>Cloning that repository locally</a:t>
            </a:r>
            <a:endParaRPr/>
          </a:p>
          <a:p>
            <a:pPr indent="-304800" lvl="0" marL="457200" rtl="0" algn="l">
              <a:lnSpc>
                <a:spcPct val="100000"/>
              </a:lnSpc>
              <a:spcBef>
                <a:spcPts val="0"/>
              </a:spcBef>
              <a:spcAft>
                <a:spcPts val="0"/>
              </a:spcAft>
              <a:buSzPts val="1100"/>
              <a:buFont typeface="Arial"/>
              <a:buChar char="-"/>
            </a:pPr>
            <a:r>
              <a:rPr lang="en-US"/>
              <a:t>Creating a new repository locally</a:t>
            </a:r>
            <a:endParaRPr/>
          </a:p>
          <a:p>
            <a:pPr indent="-304800" lvl="0" marL="457200" rtl="0" algn="l">
              <a:lnSpc>
                <a:spcPct val="100000"/>
              </a:lnSpc>
              <a:spcBef>
                <a:spcPts val="0"/>
              </a:spcBef>
              <a:spcAft>
                <a:spcPts val="0"/>
              </a:spcAft>
              <a:buSzPts val="1100"/>
              <a:buFont typeface="Arial"/>
              <a:buChar char="-"/>
            </a:pPr>
            <a:r>
              <a:rPr lang="en-US"/>
              <a:t>Pushing that repository to remote</a:t>
            </a:r>
            <a:endParaRPr/>
          </a:p>
          <a:p>
            <a:pPr indent="-234950" lvl="0" marL="457200" rtl="0" algn="l">
              <a:lnSpc>
                <a:spcPct val="100000"/>
              </a:lnSpc>
              <a:spcBef>
                <a:spcPts val="0"/>
              </a:spcBef>
              <a:spcAft>
                <a:spcPts val="0"/>
              </a:spcAft>
              <a:buSzPts val="1100"/>
              <a:buFont typeface="Arial"/>
              <a:buNone/>
            </a:pPr>
            <a:r>
              <a:t/>
            </a:r>
            <a:endParaRPr/>
          </a:p>
          <a:p>
            <a:pPr indent="0" lvl="0" marL="152400" rtl="0" algn="l">
              <a:lnSpc>
                <a:spcPct val="100000"/>
              </a:lnSpc>
              <a:spcBef>
                <a:spcPts val="0"/>
              </a:spcBef>
              <a:spcAft>
                <a:spcPts val="0"/>
              </a:spcAft>
              <a:buSzPts val="1100"/>
              <a:buFont typeface="Arial"/>
              <a:buNone/>
            </a:pPr>
            <a:r>
              <a:rPr lang="en-US"/>
              <a:t>Use https://docs.microsoft.com/en-us/learn/modules/intro-to-git/ + https://docs.microsoft.com/en-us/learn/modules/create-git-project/</a:t>
            </a:r>
            <a:endParaRPr/>
          </a:p>
        </p:txBody>
      </p:sp>
      <p:sp>
        <p:nvSpPr>
          <p:cNvPr id="2582" name="Google Shape;2582;p2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p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p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p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p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p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p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p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p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p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1" name="Google Shape;2651;p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100"/>
              <a:buFont typeface="Arial"/>
              <a:buChar char="-"/>
            </a:pPr>
            <a:r>
              <a:rPr lang="en-US"/>
              <a:t>Creating a new branch on a cloned repository</a:t>
            </a:r>
            <a:endParaRPr/>
          </a:p>
          <a:p>
            <a:pPr indent="-304800" lvl="0" marL="457200" rtl="0" algn="l">
              <a:lnSpc>
                <a:spcPct val="100000"/>
              </a:lnSpc>
              <a:spcBef>
                <a:spcPts val="0"/>
              </a:spcBef>
              <a:spcAft>
                <a:spcPts val="0"/>
              </a:spcAft>
              <a:buSzPts val="1100"/>
              <a:buFont typeface="Arial"/>
              <a:buChar char="-"/>
            </a:pPr>
            <a:r>
              <a:rPr lang="en-US"/>
              <a:t>Making changes to that branch</a:t>
            </a:r>
            <a:endParaRPr/>
          </a:p>
          <a:p>
            <a:pPr indent="-304800" lvl="0" marL="457200" rtl="0" algn="l">
              <a:lnSpc>
                <a:spcPct val="100000"/>
              </a:lnSpc>
              <a:spcBef>
                <a:spcPts val="0"/>
              </a:spcBef>
              <a:spcAft>
                <a:spcPts val="0"/>
              </a:spcAft>
              <a:buSzPts val="1100"/>
              <a:buFont typeface="Arial"/>
              <a:buChar char="-"/>
            </a:pPr>
            <a:r>
              <a:rPr lang="en-US"/>
              <a:t>Pushing those changes to remote</a:t>
            </a:r>
            <a:endParaRPr/>
          </a:p>
          <a:p>
            <a:pPr indent="-304800" lvl="0" marL="457200" rtl="0" algn="l">
              <a:lnSpc>
                <a:spcPct val="100000"/>
              </a:lnSpc>
              <a:spcBef>
                <a:spcPts val="0"/>
              </a:spcBef>
              <a:spcAft>
                <a:spcPts val="0"/>
              </a:spcAft>
              <a:buSzPts val="1100"/>
              <a:buFont typeface="Arial"/>
              <a:buChar char="-"/>
            </a:pPr>
            <a:r>
              <a:rPr lang="en-US"/>
              <a:t>Creating a pull request from those changes</a:t>
            </a:r>
            <a:endParaRPr/>
          </a:p>
          <a:p>
            <a:pPr indent="-234950" lvl="0" marL="457200" rtl="0" algn="l">
              <a:lnSpc>
                <a:spcPct val="100000"/>
              </a:lnSpc>
              <a:spcBef>
                <a:spcPts val="0"/>
              </a:spcBef>
              <a:spcAft>
                <a:spcPts val="0"/>
              </a:spcAft>
              <a:buSzPts val="1100"/>
              <a:buFont typeface="Arial"/>
              <a:buNone/>
            </a:pPr>
            <a:r>
              <a:t/>
            </a:r>
            <a:endParaRPr/>
          </a:p>
          <a:p>
            <a:pPr indent="0" lvl="0" marL="152400" rtl="0" algn="l">
              <a:lnSpc>
                <a:spcPct val="100000"/>
              </a:lnSpc>
              <a:spcBef>
                <a:spcPts val="0"/>
              </a:spcBef>
              <a:spcAft>
                <a:spcPts val="0"/>
              </a:spcAft>
              <a:buSzPts val="1100"/>
              <a:buFont typeface="Arial"/>
              <a:buNone/>
            </a:pPr>
            <a:r>
              <a:rPr lang="en-US"/>
              <a:t>Use https://docs.microsoft.com/en-us/learn/modules/collaborate-with-git/</a:t>
            </a:r>
            <a:endParaRPr/>
          </a:p>
        </p:txBody>
      </p:sp>
      <p:sp>
        <p:nvSpPr>
          <p:cNvPr id="2652" name="Google Shape;2652;p23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p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8" name="Google Shape;2658;p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Larger PR’s can last longer – over time, mainline is changing from other dev work. Keeping the 2 in sync and moving in smaller steps.</a:t>
            </a:r>
            <a:endParaRPr/>
          </a:p>
        </p:txBody>
      </p:sp>
      <p:sp>
        <p:nvSpPr>
          <p:cNvPr id="2659" name="Google Shape;2659;p23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p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6" name="Google Shape;2666;p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667" name="Google Shape;2667;p23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p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4" name="Google Shape;2674;p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Conflicts requiring manual intervention can be addressed before PR submission</a:t>
            </a:r>
            <a:endParaRPr/>
          </a:p>
          <a:p>
            <a:pPr indent="-298450" lvl="0" marL="457200" rtl="0" algn="l">
              <a:lnSpc>
                <a:spcPct val="100000"/>
              </a:lnSpc>
              <a:spcBef>
                <a:spcPts val="0"/>
              </a:spcBef>
              <a:spcAft>
                <a:spcPts val="0"/>
              </a:spcAft>
              <a:buSzPts val="1100"/>
              <a:buChar char="●"/>
            </a:pPr>
            <a:r>
              <a:rPr lang="en-US"/>
              <a:t>* When PR is approved and merged, branch can be deleted</a:t>
            </a:r>
            <a:endParaRPr/>
          </a:p>
        </p:txBody>
      </p:sp>
      <p:sp>
        <p:nvSpPr>
          <p:cNvPr id="2675" name="Google Shape;2675;p23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2" name="Google Shape;2682;p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683" name="Google Shape;2683;p24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p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0" name="Google Shape;2690;p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691" name="Google Shape;2691;p2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p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8" name="Google Shape;2698;p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699" name="Google Shape;2699;p24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p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6" name="Google Shape;2706;p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707" name="Google Shape;2707;p24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p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4" name="Google Shape;2714;p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100"/>
              <a:buFont typeface="Arial"/>
              <a:buChar char="-"/>
            </a:pPr>
            <a:r>
              <a:rPr lang="en-US"/>
              <a:t>Executing a merge</a:t>
            </a:r>
            <a:endParaRPr/>
          </a:p>
          <a:p>
            <a:pPr indent="-304800" lvl="0" marL="457200" rtl="0" algn="l">
              <a:lnSpc>
                <a:spcPct val="100000"/>
              </a:lnSpc>
              <a:spcBef>
                <a:spcPts val="0"/>
              </a:spcBef>
              <a:spcAft>
                <a:spcPts val="0"/>
              </a:spcAft>
              <a:buSzPts val="1100"/>
              <a:buFont typeface="Arial"/>
              <a:buChar char="-"/>
            </a:pPr>
            <a:r>
              <a:rPr lang="en-US"/>
              <a:t>Encountering and managing a merge conflict</a:t>
            </a:r>
            <a:endParaRPr/>
          </a:p>
          <a:p>
            <a:pPr indent="-304800" lvl="0" marL="457200" rtl="0" algn="l">
              <a:lnSpc>
                <a:spcPct val="100000"/>
              </a:lnSpc>
              <a:spcBef>
                <a:spcPts val="0"/>
              </a:spcBef>
              <a:spcAft>
                <a:spcPts val="0"/>
              </a:spcAft>
              <a:buSzPts val="1100"/>
              <a:buFont typeface="Arial"/>
              <a:buChar char="-"/>
            </a:pPr>
            <a:r>
              <a:rPr lang="en-US"/>
              <a:t>Show in Visual Studio Code (or similar)</a:t>
            </a:r>
            <a:endParaRPr/>
          </a:p>
        </p:txBody>
      </p:sp>
      <p:sp>
        <p:nvSpPr>
          <p:cNvPr id="2715" name="Google Shape;2715;p24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5:notes"/>
          <p:cNvSpPr txBox="1"/>
          <p:nvPr>
            <p:ph idx="1" type="body"/>
          </p:nvPr>
        </p:nvSpPr>
        <p:spPr>
          <a:xfrm>
            <a:off x="685800" y="4424079"/>
            <a:ext cx="5486400" cy="419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p25:notes"/>
          <p:cNvSpPr/>
          <p:nvPr>
            <p:ph idx="2" type="sldImg"/>
          </p:nvPr>
        </p:nvSpPr>
        <p:spPr>
          <a:xfrm>
            <a:off x="325438"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p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1" name="Google Shape;2721;p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100"/>
              <a:buFont typeface="Arial"/>
              <a:buChar char="-"/>
            </a:pPr>
            <a:r>
              <a:rPr lang="en-US"/>
              <a:t>Executing a merge</a:t>
            </a:r>
            <a:endParaRPr/>
          </a:p>
          <a:p>
            <a:pPr indent="-304800" lvl="0" marL="457200" rtl="0" algn="l">
              <a:lnSpc>
                <a:spcPct val="100000"/>
              </a:lnSpc>
              <a:spcBef>
                <a:spcPts val="0"/>
              </a:spcBef>
              <a:spcAft>
                <a:spcPts val="0"/>
              </a:spcAft>
              <a:buSzPts val="1100"/>
              <a:buFont typeface="Arial"/>
              <a:buChar char="-"/>
            </a:pPr>
            <a:r>
              <a:rPr lang="en-US"/>
              <a:t>Encountering and managing a merge conflict</a:t>
            </a:r>
            <a:endParaRPr/>
          </a:p>
          <a:p>
            <a:pPr indent="-234950" lvl="0" marL="457200" rtl="0" algn="l">
              <a:lnSpc>
                <a:spcPct val="100000"/>
              </a:lnSpc>
              <a:spcBef>
                <a:spcPts val="0"/>
              </a:spcBef>
              <a:spcAft>
                <a:spcPts val="0"/>
              </a:spcAft>
              <a:buSzPts val="1100"/>
              <a:buFont typeface="Arial"/>
              <a:buNone/>
            </a:pPr>
            <a:r>
              <a:t/>
            </a:r>
            <a:endParaRPr/>
          </a:p>
          <a:p>
            <a:pPr indent="0" lvl="0" marL="152400" rtl="0" algn="l">
              <a:lnSpc>
                <a:spcPct val="100000"/>
              </a:lnSpc>
              <a:spcBef>
                <a:spcPts val="0"/>
              </a:spcBef>
              <a:spcAft>
                <a:spcPts val="0"/>
              </a:spcAft>
              <a:buSzPts val="1100"/>
              <a:buFont typeface="Arial"/>
              <a:buNone/>
            </a:pPr>
            <a:r>
              <a:rPr lang="en-US"/>
              <a:t>Use https://docs.microsoft.com/en-us/learn/modules/branch-merge-git/</a:t>
            </a:r>
            <a:endParaRPr/>
          </a:p>
        </p:txBody>
      </p:sp>
      <p:sp>
        <p:nvSpPr>
          <p:cNvPr id="2722" name="Google Shape;2722;p24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6" name="Shape 2726"/>
        <p:cNvGrpSpPr/>
        <p:nvPr/>
      </p:nvGrpSpPr>
      <p:grpSpPr>
        <a:xfrm>
          <a:off x="0" y="0"/>
          <a:ext cx="0" cy="0"/>
          <a:chOff x="0" y="0"/>
          <a:chExt cx="0" cy="0"/>
        </a:xfrm>
      </p:grpSpPr>
      <p:sp>
        <p:nvSpPr>
          <p:cNvPr id="2727" name="Google Shape;2727;p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p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3" name="Google Shape;2733;p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734" name="Google Shape;2734;p24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p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p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p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p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p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0" name="Google Shape;2770;p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AKA trunk-based development</a:t>
            </a:r>
            <a:endParaRPr/>
          </a:p>
        </p:txBody>
      </p:sp>
      <p:sp>
        <p:nvSpPr>
          <p:cNvPr id="2771" name="Google Shape;2771;p25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p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8" name="Google Shape;2778;p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
        <p:nvSpPr>
          <p:cNvPr id="2779" name="Google Shape;2779;p25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rebuchet MS"/>
                <a:ea typeface="Trebuchet MS"/>
                <a:cs typeface="Trebuchet MS"/>
                <a:sym typeface="Trebuchet MS"/>
              </a:rPr>
              <a:t>Notes view: </a:t>
            </a:r>
            <a:fld id="{00000000-1234-1234-1234-123412341234}" type="slidenum">
              <a:rPr b="0" i="0" lang="en-US" sz="1400" u="none" cap="none" strike="noStrike">
                <a:solidFill>
                  <a:schemeClr val="dk1"/>
                </a:solidFill>
                <a:latin typeface="Trebuchet MS"/>
                <a:ea typeface="Trebuchet MS"/>
                <a:cs typeface="Trebuchet MS"/>
                <a:sym typeface="Trebuchet MS"/>
              </a:rPr>
              <a:t>‹#›</a:t>
            </a:fld>
            <a:endParaRPr b="0" i="0" sz="14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fef7a34216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6" name="Google Shape;2786;gfef7a34216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Requirements definition at this stage should include things like security requirements (threat modeling, test needed to shift security left)</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fef7a34216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3" name="Google Shape;2793;gfef7a34216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fef7a34216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0" name="Google Shape;2800;gfef7a34216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p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7" name="Google Shape;2807;p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Clean code – means code that is easier to read, easier to test, easier to maintain long-term; can include refactoring (seeking to improve internal structure of code without impacting external operation). Extracting methods, renaming, reuse, etc.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Incident – single (or discrete number of occurrences); may be able to execute a workaround for immediate relief</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Problem – something more endemic that will likely require a code fix</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Incident status is first sign of issues and can elevate to problem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t/>
            </a:r>
            <a:endParaRPr b="1" sz="1200">
              <a:solidFill>
                <a:schemeClr val="dk1"/>
              </a:solidFill>
              <a:latin typeface="Calibri"/>
              <a:ea typeface="Calibri"/>
              <a:cs typeface="Calibri"/>
              <a:sym typeface="Calibri"/>
            </a:endParaRPr>
          </a:p>
        </p:txBody>
      </p:sp>
      <p:sp>
        <p:nvSpPr>
          <p:cNvPr id="251" name="Google Shape;25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Will talk in more depth about characteristics of sprint items/cards in the section on Jira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One common pointing system used is Fibonacci (but not only approach)</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Team can also use techniques like “planning poker” (https://www.planningpoker.com/) to help ensure objective pointing (minimize effect points assigned by another team have on your own)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US" sz="1200">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59" name="Google Shape;25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Need example/materials on Team Definition activity used at Capital Group</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US" sz="1200">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2800"/>
              <a:buFont typeface="Arial"/>
              <a:buNone/>
            </a:pPr>
            <a:r>
              <a:rPr lang="en-US"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b="1" sz="1200">
              <a:solidFill>
                <a:schemeClr val="dk1"/>
              </a:solidFill>
              <a:latin typeface="Calibri"/>
              <a:ea typeface="Calibri"/>
              <a:cs typeface="Calibri"/>
              <a:sym typeface="Calibri"/>
            </a:endParaRPr>
          </a:p>
        </p:txBody>
      </p:sp>
      <p:sp>
        <p:nvSpPr>
          <p:cNvPr id="309" name="Google Shape;3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Supports concept of User Story (feature to be delivered), Spike (required research to determine approach), etc. Will review the various types as part of the demo.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Ideally will use an instance of Jira set up in an AWS sandbox that all participants can access (including external instructors), and that team can work from for demo/labs.</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Discuss creation of Epics (for grouping features), user stories (for defining features), spikes (for capturing research tasks). Review process of creating each type and the various pieces of metadata available for each type. Show assignment of issue to a sprint and how tracked on board. Demonstrate each.</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For adds, what if I attempt to add an item already in the cart – what should happen?</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For updates, what if I attempt to reduce quantity to 0 (or some invalid value like a negative number)?</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For adds, what if I attempt to add an item already in the cart – what should happen?</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For updates, what if I attempt to reduce quantity to 0 (or some invalid value like a negative number)?</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US" sz="1200">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b="1" sz="1200">
              <a:solidFill>
                <a:schemeClr val="dk1"/>
              </a:solidFill>
              <a:latin typeface="Calibri"/>
              <a:ea typeface="Calibri"/>
              <a:cs typeface="Calibri"/>
              <a:sym typeface="Calibri"/>
            </a:endParaRPr>
          </a:p>
        </p:txBody>
      </p:sp>
      <p:sp>
        <p:nvSpPr>
          <p:cNvPr id="318" name="Google Shape;3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7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794" name="Google Shape;79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7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801" name="Google Shape;80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i="0" lang="en-US" sz="2000">
                <a:solidFill>
                  <a:srgbClr val="464646"/>
                </a:solidFill>
                <a:latin typeface="Merriweather"/>
                <a:ea typeface="Merriweather"/>
                <a:cs typeface="Merriweather"/>
                <a:sym typeface="Merriweather"/>
              </a:rPr>
              <a:t>Buffer overflow attacks</a:t>
            </a:r>
            <a:r>
              <a:rPr b="0" i="0" lang="en-US" sz="2000">
                <a:solidFill>
                  <a:srgbClr val="464646"/>
                </a:solidFill>
                <a:latin typeface="Merriweather"/>
                <a:ea typeface="Merriweather"/>
                <a:cs typeface="Merriweather"/>
                <a:sym typeface="Merriweather"/>
              </a:rPr>
              <a:t> – the concept is to send more traffic to a network address than the programmers have built the system to handle</a:t>
            </a:r>
            <a:endParaRPr/>
          </a:p>
          <a:p>
            <a:pPr indent="0" lvl="0" marL="0" rtl="0" algn="l">
              <a:lnSpc>
                <a:spcPct val="100000"/>
              </a:lnSpc>
              <a:spcBef>
                <a:spcPts val="0"/>
              </a:spcBef>
              <a:spcAft>
                <a:spcPts val="0"/>
              </a:spcAft>
              <a:buSzPts val="1100"/>
              <a:buNone/>
            </a:pPr>
            <a:r>
              <a:t/>
            </a:r>
            <a:endParaRPr b="0" i="0" sz="2000">
              <a:solidFill>
                <a:srgbClr val="464646"/>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rPr b="1" i="0" lang="en-US" sz="2000">
                <a:solidFill>
                  <a:srgbClr val="464646"/>
                </a:solidFill>
                <a:latin typeface="Merriweather"/>
                <a:ea typeface="Merriweather"/>
                <a:cs typeface="Merriweather"/>
                <a:sym typeface="Merriweather"/>
              </a:rPr>
              <a:t>ICMP flood</a:t>
            </a:r>
            <a:r>
              <a:rPr b="0" i="0" lang="en-US" sz="2000">
                <a:solidFill>
                  <a:srgbClr val="464646"/>
                </a:solidFill>
                <a:latin typeface="Merriweather"/>
                <a:ea typeface="Merriweather"/>
                <a:cs typeface="Merriweather"/>
                <a:sym typeface="Merriweather"/>
              </a:rPr>
              <a:t> – leverages misconfigured network devices by sending spoofed packets that ping every computer on the targeted network, instead of just one specific machine; the network is then triggered to amplify the traffic</a:t>
            </a:r>
            <a:endParaRPr/>
          </a:p>
          <a:p>
            <a:pPr indent="0" lvl="0" marL="0" rtl="0" algn="l">
              <a:lnSpc>
                <a:spcPct val="100000"/>
              </a:lnSpc>
              <a:spcBef>
                <a:spcPts val="0"/>
              </a:spcBef>
              <a:spcAft>
                <a:spcPts val="0"/>
              </a:spcAft>
              <a:buSzPts val="1100"/>
              <a:buNone/>
            </a:pPr>
            <a:r>
              <a:t/>
            </a:r>
            <a:endParaRPr b="0" i="0" sz="2000">
              <a:solidFill>
                <a:srgbClr val="464646"/>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rPr b="1" i="0" lang="en-US" sz="2000">
                <a:solidFill>
                  <a:srgbClr val="464646"/>
                </a:solidFill>
                <a:latin typeface="Merriweather"/>
                <a:ea typeface="Merriweather"/>
                <a:cs typeface="Merriweather"/>
                <a:sym typeface="Merriweather"/>
              </a:rPr>
              <a:t>SYN flood</a:t>
            </a:r>
            <a:r>
              <a:rPr b="0" i="0" lang="en-US" sz="2000">
                <a:solidFill>
                  <a:srgbClr val="464646"/>
                </a:solidFill>
                <a:latin typeface="Merriweather"/>
                <a:ea typeface="Merriweather"/>
                <a:cs typeface="Merriweather"/>
                <a:sym typeface="Merriweather"/>
              </a:rPr>
              <a:t> – sends a request to connect to a server, but never completes the </a:t>
            </a:r>
            <a:r>
              <a:rPr b="1" i="0" lang="en-US" sz="2000" u="sng" strike="noStrike">
                <a:solidFill>
                  <a:srgbClr val="141414"/>
                </a:solidFill>
                <a:latin typeface="Merriweather"/>
                <a:ea typeface="Merriweather"/>
                <a:cs typeface="Merriweather"/>
                <a:sym typeface="Merriweather"/>
                <a:hlinkClick r:id="rId2">
                  <a:extLst>
                    <a:ext uri="{A12FA001-AC4F-418D-AE19-62706E023703}">
                      <ahyp:hlinkClr val="tx"/>
                    </a:ext>
                  </a:extLst>
                </a:hlinkClick>
              </a:rPr>
              <a:t>handshake</a:t>
            </a:r>
            <a:r>
              <a:rPr b="0" i="0" lang="en-US" sz="2000" u="none" strike="noStrike">
                <a:solidFill>
                  <a:srgbClr val="464646"/>
                </a:solidFill>
                <a:latin typeface="Merriweather"/>
                <a:ea typeface="Merriweather"/>
                <a:cs typeface="Merriweather"/>
                <a:sym typeface="Merriweather"/>
              </a:rPr>
              <a:t>; c</a:t>
            </a:r>
            <a:r>
              <a:rPr b="0" i="0" lang="en-US" sz="2000">
                <a:solidFill>
                  <a:srgbClr val="464646"/>
                </a:solidFill>
                <a:latin typeface="Merriweather"/>
                <a:ea typeface="Merriweather"/>
                <a:cs typeface="Merriweather"/>
                <a:sym typeface="Merriweather"/>
              </a:rPr>
              <a:t>ontinues until all open ports are saturated with requests and none are available for legitimate users to connect to</a:t>
            </a:r>
            <a:endParaRPr/>
          </a:p>
          <a:p>
            <a:pPr indent="0" lvl="0" marL="0" rtl="0" algn="l">
              <a:lnSpc>
                <a:spcPct val="100000"/>
              </a:lnSpc>
              <a:spcBef>
                <a:spcPts val="0"/>
              </a:spcBef>
              <a:spcAft>
                <a:spcPts val="0"/>
              </a:spcAft>
              <a:buSzPts val="1100"/>
              <a:buNone/>
            </a:pPr>
            <a:r>
              <a:t/>
            </a:r>
            <a:endParaRPr b="0" i="0" sz="2000">
              <a:solidFill>
                <a:srgbClr val="464646"/>
              </a:solidFill>
              <a:latin typeface="Merriweather"/>
              <a:ea typeface="Merriweather"/>
              <a:cs typeface="Merriweather"/>
              <a:sym typeface="Merriweather"/>
            </a:endParaRPr>
          </a:p>
          <a:p>
            <a:pPr indent="-298450" lvl="0" marL="457200" rtl="0" algn="l">
              <a:lnSpc>
                <a:spcPct val="100000"/>
              </a:lnSpc>
              <a:spcBef>
                <a:spcPts val="0"/>
              </a:spcBef>
              <a:spcAft>
                <a:spcPts val="0"/>
              </a:spcAft>
              <a:buSzPts val="1100"/>
              <a:buFont typeface="Arial"/>
              <a:buAutoNum type="arabicPeriod"/>
            </a:pPr>
            <a:r>
              <a:rPr b="0" i="0" lang="en-US" sz="2000">
                <a:solidFill>
                  <a:srgbClr val="000000"/>
                </a:solidFill>
                <a:latin typeface="Inter"/>
                <a:ea typeface="Inter"/>
                <a:cs typeface="Inter"/>
                <a:sym typeface="Inter"/>
              </a:rPr>
              <a:t>Client requests connection by sending SYN (synchronize) message to the server</a:t>
            </a:r>
            <a:endParaRPr/>
          </a:p>
          <a:p>
            <a:pPr indent="-298450" lvl="0" marL="457200" rtl="0" algn="l">
              <a:lnSpc>
                <a:spcPct val="100000"/>
              </a:lnSpc>
              <a:spcBef>
                <a:spcPts val="0"/>
              </a:spcBef>
              <a:spcAft>
                <a:spcPts val="0"/>
              </a:spcAft>
              <a:buSzPts val="1100"/>
              <a:buFont typeface="Arial"/>
              <a:buAutoNum type="arabicPeriod"/>
            </a:pPr>
            <a:r>
              <a:rPr b="0" i="0" lang="en-US" sz="2000">
                <a:solidFill>
                  <a:srgbClr val="000000"/>
                </a:solidFill>
                <a:latin typeface="Inter"/>
                <a:ea typeface="Inter"/>
                <a:cs typeface="Inter"/>
                <a:sym typeface="Inter"/>
              </a:rPr>
              <a:t>Server acknowledges by sending SYN-ACK (synchronize-acknowledge) message back to the client</a:t>
            </a:r>
            <a:endParaRPr/>
          </a:p>
          <a:p>
            <a:pPr indent="-298450" lvl="0" marL="457200" rtl="0" algn="l">
              <a:lnSpc>
                <a:spcPct val="100000"/>
              </a:lnSpc>
              <a:spcBef>
                <a:spcPts val="0"/>
              </a:spcBef>
              <a:spcAft>
                <a:spcPts val="0"/>
              </a:spcAft>
              <a:buSzPts val="1100"/>
              <a:buFont typeface="Arial"/>
              <a:buAutoNum type="arabicPeriod"/>
            </a:pPr>
            <a:r>
              <a:rPr b="0" i="0" lang="en-US" sz="2000">
                <a:solidFill>
                  <a:srgbClr val="000000"/>
                </a:solidFill>
                <a:latin typeface="Inter"/>
                <a:ea typeface="Inter"/>
                <a:cs typeface="Inter"/>
                <a:sym typeface="Inter"/>
              </a:rPr>
              <a:t>Client responds with an ACK (acknowledge) message, and the connection is established</a:t>
            </a:r>
            <a:endParaRPr/>
          </a:p>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808" name="Google Shape;808;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7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815" name="Google Shape;815;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7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822" name="Google Shape;822;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7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829" name="Google Shape;829;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7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lang="en-US" sz="1200">
                <a:solidFill>
                  <a:schemeClr val="dk1"/>
                </a:solidFill>
                <a:latin typeface="Calibri"/>
                <a:ea typeface="Calibri"/>
                <a:cs typeface="Calibri"/>
                <a:sym typeface="Calibri"/>
              </a:rPr>
              <a:t>ICMP = Internet Control Message Protocol</a:t>
            </a:r>
            <a:endParaRPr b="0" sz="1200">
              <a:solidFill>
                <a:schemeClr val="dk1"/>
              </a:solidFill>
              <a:latin typeface="Calibri"/>
              <a:ea typeface="Calibri"/>
              <a:cs typeface="Calibri"/>
              <a:sym typeface="Calibri"/>
            </a:endParaRPr>
          </a:p>
        </p:txBody>
      </p:sp>
      <p:sp>
        <p:nvSpPr>
          <p:cNvPr id="836" name="Google Shape;836;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ef7a3421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fef7a3421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858" name="Google Shape;85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2">
                  <a:extLst>
                    <a:ext uri="{A12FA001-AC4F-418D-AE19-62706E023703}">
                      <ahyp:hlinkClr val="tx"/>
                    </a:ext>
                  </a:extLst>
                </a:hlinkClick>
              </a:rPr>
              <a:t>https://elearningindustry.com/writing-learning-objectives-for-elearning-what-elearning-professionals-should-know</a:t>
            </a:r>
            <a:endParaRPr b="1" sz="1200">
              <a:solidFill>
                <a:schemeClr val="dk1"/>
              </a:solidFill>
              <a:latin typeface="Calibri"/>
              <a:ea typeface="Calibri"/>
              <a:cs typeface="Calibri"/>
              <a:sym typeface="Calibri"/>
            </a:endParaRPr>
          </a:p>
        </p:txBody>
      </p:sp>
      <p:sp>
        <p:nvSpPr>
          <p:cNvPr id="326" name="Google Shape;32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7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865" name="Google Shape;865;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8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872" name="Google Shape;872;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8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879" name="Google Shape;879;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8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886" name="Google Shape;886;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8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893" name="Google Shape;893;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Could also run as demo instead (if issues with associate access to PostgreSQL). Alternatively, could create a version in the cloud if associates can access.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8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908" name="Google Shape;908;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8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915" name="Google Shape;915;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8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922" name="Google Shape;922;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8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929" name="Google Shape;929;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Day 1 - Software Development Methodologies + SDLC (don't use Scrum Master, use Scrum Lead)</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Scrum</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Ceremony (sprint planning, backlog grooming, retros, demos)</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Pointing (Fib or similar for relative sizing)</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Real life examples to include to make less theoretical</a:t>
            </a:r>
            <a:endParaRPr/>
          </a:p>
          <a:p>
            <a:pPr indent="-298450" lvl="0" marL="45720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Day 2 - Agile Manifesto + Best Practices, Working with Jira</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Focus more on best practices &amp; why behind it</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Iterative approach to software development</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Incremental improvement</a:t>
            </a:r>
            <a:endParaRPr/>
          </a:p>
          <a:p>
            <a:pPr indent="-285750" lvl="1" marL="742950" rtl="0" algn="l">
              <a:lnSpc>
                <a:spcPct val="100000"/>
              </a:lnSpc>
              <a:spcBef>
                <a:spcPts val="0"/>
              </a:spcBef>
              <a:spcAft>
                <a:spcPts val="0"/>
              </a:spcAft>
              <a:buSzPts val="1100"/>
              <a:buFont typeface="Arial"/>
              <a:buChar char="•"/>
            </a:pPr>
            <a:r>
              <a:rPr b="0" i="0" lang="en-US">
                <a:solidFill>
                  <a:srgbClr val="222222"/>
                </a:solidFill>
                <a:latin typeface="Arial"/>
                <a:ea typeface="Arial"/>
                <a:cs typeface="Arial"/>
                <a:sym typeface="Arial"/>
              </a:rPr>
              <a:t>Working with Product Owners/Product Managers</a:t>
            </a:r>
            <a:endParaRPr/>
          </a:p>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334" name="Google Shape;3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8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936" name="Google Shape;936;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9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lang="en-US" sz="120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b="0" sz="1200">
              <a:solidFill>
                <a:schemeClr val="dk1"/>
              </a:solidFill>
              <a:latin typeface="Calibri"/>
              <a:ea typeface="Calibri"/>
              <a:cs typeface="Calibri"/>
              <a:sym typeface="Calibri"/>
            </a:endParaRPr>
          </a:p>
        </p:txBody>
      </p:sp>
      <p:sp>
        <p:nvSpPr>
          <p:cNvPr id="943" name="Google Shape;943;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9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lang="en-US" sz="120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b="0" sz="1200">
              <a:solidFill>
                <a:schemeClr val="dk1"/>
              </a:solidFill>
              <a:latin typeface="Calibri"/>
              <a:ea typeface="Calibri"/>
              <a:cs typeface="Calibri"/>
              <a:sym typeface="Calibri"/>
            </a:endParaRPr>
          </a:p>
        </p:txBody>
      </p:sp>
      <p:sp>
        <p:nvSpPr>
          <p:cNvPr id="950" name="Google Shape;950;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9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lang="en-US" sz="1200">
                <a:solidFill>
                  <a:schemeClr val="dk1"/>
                </a:solidFill>
                <a:latin typeface="Calibri"/>
                <a:ea typeface="Calibri"/>
                <a:cs typeface="Calibri"/>
                <a:sym typeface="Calibri"/>
              </a:rPr>
              <a:t>For example, a site that takes query string input and writes dynamically to an element in the DOM (for execution by the browser)</a:t>
            </a:r>
            <a:endParaRPr b="0" sz="1200">
              <a:solidFill>
                <a:schemeClr val="dk1"/>
              </a:solidFill>
              <a:latin typeface="Calibri"/>
              <a:ea typeface="Calibri"/>
              <a:cs typeface="Calibri"/>
              <a:sym typeface="Calibri"/>
            </a:endParaRPr>
          </a:p>
        </p:txBody>
      </p:sp>
      <p:sp>
        <p:nvSpPr>
          <p:cNvPr id="957" name="Google Shape;957;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9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p:txBody>
      </p:sp>
      <p:sp>
        <p:nvSpPr>
          <p:cNvPr id="964" name="Google Shape;964;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9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lang="en-US" sz="1200">
                <a:solidFill>
                  <a:schemeClr val="dk1"/>
                </a:solidFill>
                <a:latin typeface="Calibri"/>
                <a:ea typeface="Calibri"/>
                <a:cs typeface="Calibri"/>
                <a:sym typeface="Calibri"/>
              </a:rPr>
              <a:t>HttpOnly default for session cookies, but should also be used for any custom cookies created</a:t>
            </a:r>
            <a:endParaRPr/>
          </a:p>
          <a:p>
            <a:pPr indent="0" lvl="0" marL="0" rtl="0" algn="l">
              <a:lnSpc>
                <a:spcPct val="100000"/>
              </a:lnSpc>
              <a:spcBef>
                <a:spcPts val="0"/>
              </a:spcBef>
              <a:spcAft>
                <a:spcPts val="0"/>
              </a:spcAft>
              <a:buSzPts val="1100"/>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0" lang="en-US" sz="1200">
                <a:solidFill>
                  <a:schemeClr val="dk1"/>
                </a:solidFill>
                <a:latin typeface="Calibri"/>
                <a:ea typeface="Calibri"/>
                <a:cs typeface="Calibri"/>
                <a:sym typeface="Calibri"/>
              </a:rPr>
              <a:t>X-Content-Type-Options: nosniff is likely default in modern frameworks but confirm</a:t>
            </a:r>
            <a:endParaRPr b="0" sz="1200">
              <a:solidFill>
                <a:schemeClr val="dk1"/>
              </a:solidFill>
              <a:latin typeface="Calibri"/>
              <a:ea typeface="Calibri"/>
              <a:cs typeface="Calibri"/>
              <a:sym typeface="Calibri"/>
            </a:endParaRPr>
          </a:p>
        </p:txBody>
      </p:sp>
      <p:sp>
        <p:nvSpPr>
          <p:cNvPr id="971" name="Google Shape;971;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9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986" name="Google Shape;986;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9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0" i="0" lang="en-US" sz="2000">
                <a:solidFill>
                  <a:srgbClr val="000000"/>
                </a:solidFill>
                <a:latin typeface="Inter"/>
                <a:ea typeface="Inter"/>
                <a:cs typeface="Inter"/>
                <a:sym typeface="Inter"/>
              </a:rPr>
              <a:t>More sophisticated bots that simultaneously attempt several logins and appear to originate from different IP addresses</a:t>
            </a:r>
            <a:endParaRPr/>
          </a:p>
        </p:txBody>
      </p:sp>
      <p:sp>
        <p:nvSpPr>
          <p:cNvPr id="993" name="Google Shape;993;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9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t/>
            </a:r>
            <a:endParaRPr b="0" i="0" sz="2000">
              <a:solidFill>
                <a:srgbClr val="000000"/>
              </a:solidFill>
              <a:latin typeface="Inter"/>
              <a:ea typeface="Inter"/>
              <a:cs typeface="Inter"/>
              <a:sym typeface="Inter"/>
            </a:endParaRPr>
          </a:p>
        </p:txBody>
      </p:sp>
      <p:sp>
        <p:nvSpPr>
          <p:cNvPr id="1000" name="Google Shape;1000;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000000"/>
        </a:solidFill>
      </p:bgPr>
    </p:bg>
    <p:spTree>
      <p:nvGrpSpPr>
        <p:cNvPr id="9" name="Shape 9"/>
        <p:cNvGrpSpPr/>
        <p:nvPr/>
      </p:nvGrpSpPr>
      <p:grpSpPr>
        <a:xfrm>
          <a:off x="0" y="0"/>
          <a:ext cx="0" cy="0"/>
          <a:chOff x="0" y="0"/>
          <a:chExt cx="0" cy="0"/>
        </a:xfrm>
      </p:grpSpPr>
      <p:sp>
        <p:nvSpPr>
          <p:cNvPr id="10" name="Google Shape;10;p256"/>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b="0" l="0" r="0" t="0"/>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p:cSld name="TITLE_2">
    <p:bg>
      <p:bgPr>
        <a:gradFill>
          <a:gsLst>
            <a:gs pos="0">
              <a:srgbClr val="25A8E1"/>
            </a:gs>
            <a:gs pos="100000">
              <a:srgbClr val="29378F"/>
            </a:gs>
          </a:gsLst>
          <a:lin ang="2698631" scaled="0"/>
        </a:gradFill>
      </p:bgPr>
    </p:bg>
    <p:spTree>
      <p:nvGrpSpPr>
        <p:cNvPr id="63"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6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265"/>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68" name="Google Shape;68;p265"/>
          <p:cNvSpPr/>
          <p:nvPr/>
        </p:nvSpPr>
        <p:spPr>
          <a:xfrm rot="5400000">
            <a:off x="7840675" y="228750"/>
            <a:ext cx="5715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p:cSld name="TITLE_2_1_1">
    <p:bg>
      <p:bgPr>
        <a:solidFill>
          <a:srgbClr val="000000"/>
        </a:solidFill>
      </p:bgPr>
    </p:bg>
    <p:spTree>
      <p:nvGrpSpPr>
        <p:cNvPr id="70" name="Shape 70"/>
        <p:cNvGrpSpPr/>
        <p:nvPr/>
      </p:nvGrpSpPr>
      <p:grpSpPr>
        <a:xfrm>
          <a:off x="0" y="0"/>
          <a:ext cx="0" cy="0"/>
          <a:chOff x="0" y="0"/>
          <a:chExt cx="0" cy="0"/>
        </a:xfrm>
      </p:grpSpPr>
      <p:sp>
        <p:nvSpPr>
          <p:cNvPr id="71" name="Google Shape;71;p26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76" name="Google Shape;76;p2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TITLE_2_1_1_2">
    <p:bg>
      <p:bgPr>
        <a:solidFill>
          <a:srgbClr val="000000"/>
        </a:solidFill>
      </p:bgPr>
    </p:bg>
    <p:spTree>
      <p:nvGrpSpPr>
        <p:cNvPr id="77" name="Shape 77"/>
        <p:cNvGrpSpPr/>
        <p:nvPr/>
      </p:nvGrpSpPr>
      <p:grpSpPr>
        <a:xfrm>
          <a:off x="0" y="0"/>
          <a:ext cx="0" cy="0"/>
          <a:chOff x="0" y="0"/>
          <a:chExt cx="0" cy="0"/>
        </a:xfrm>
      </p:grpSpPr>
      <p:sp>
        <p:nvSpPr>
          <p:cNvPr id="78" name="Google Shape;78;p26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9" name="Google Shape;79;p267"/>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80" name="Google Shape;80;p267"/>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81" name="Google Shape;81;p267"/>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p:cSld name="TITLE_2_1_1_2_1">
    <p:bg>
      <p:bgPr>
        <a:solidFill>
          <a:srgbClr val="000000"/>
        </a:solidFill>
      </p:bgPr>
    </p:bg>
    <p:spTree>
      <p:nvGrpSpPr>
        <p:cNvPr id="86" name="Shape 86"/>
        <p:cNvGrpSpPr/>
        <p:nvPr/>
      </p:nvGrpSpPr>
      <p:grpSpPr>
        <a:xfrm>
          <a:off x="0" y="0"/>
          <a:ext cx="0" cy="0"/>
          <a:chOff x="0" y="0"/>
          <a:chExt cx="0" cy="0"/>
        </a:xfrm>
      </p:grpSpPr>
      <p:sp>
        <p:nvSpPr>
          <p:cNvPr id="87" name="Google Shape;87;p26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68"/>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92" name="Google Shape;92;p268"/>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93" name="Google Shape;93;p268"/>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94" name="Google Shape;94;p2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95" name="Shape 95"/>
        <p:cNvGrpSpPr/>
        <p:nvPr/>
      </p:nvGrpSpPr>
      <p:grpSpPr>
        <a:xfrm>
          <a:off x="0" y="0"/>
          <a:ext cx="0" cy="0"/>
          <a:chOff x="0" y="0"/>
          <a:chExt cx="0" cy="0"/>
        </a:xfrm>
      </p:grpSpPr>
      <p:sp>
        <p:nvSpPr>
          <p:cNvPr id="96" name="Google Shape;96;p26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69"/>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101" name="Google Shape;101;p269"/>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102" name="Google Shape;102;p2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1">
  <p:cSld name="TITLE_2_1_1_2_1_1">
    <p:bg>
      <p:bgPr>
        <a:solidFill>
          <a:srgbClr val="000000"/>
        </a:solidFill>
      </p:bgPr>
    </p:bg>
    <p:spTree>
      <p:nvGrpSpPr>
        <p:cNvPr id="103" name="Shape 103"/>
        <p:cNvGrpSpPr/>
        <p:nvPr/>
      </p:nvGrpSpPr>
      <p:grpSpPr>
        <a:xfrm>
          <a:off x="0" y="0"/>
          <a:ext cx="0" cy="0"/>
          <a:chOff x="0" y="0"/>
          <a:chExt cx="0" cy="0"/>
        </a:xfrm>
      </p:grpSpPr>
      <p:sp>
        <p:nvSpPr>
          <p:cNvPr id="104" name="Google Shape;104;p27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70"/>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109" name="Google Shape;109;p270"/>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110" name="Google Shape;110;p2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2">
  <p:cSld name="TITLE_2_1_1_1">
    <p:bg>
      <p:bgPr>
        <a:solidFill>
          <a:srgbClr val="000000"/>
        </a:solidFill>
      </p:bgPr>
    </p:bg>
    <p:spTree>
      <p:nvGrpSpPr>
        <p:cNvPr id="111" name="Shape 111"/>
        <p:cNvGrpSpPr/>
        <p:nvPr/>
      </p:nvGrpSpPr>
      <p:grpSpPr>
        <a:xfrm>
          <a:off x="0" y="0"/>
          <a:ext cx="0" cy="0"/>
          <a:chOff x="0" y="0"/>
          <a:chExt cx="0" cy="0"/>
        </a:xfrm>
      </p:grpSpPr>
      <p:sp>
        <p:nvSpPr>
          <p:cNvPr id="112" name="Google Shape;112;p27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71"/>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116" name="Google Shape;116;p2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117" name="Shape 117"/>
        <p:cNvGrpSpPr/>
        <p:nvPr/>
      </p:nvGrpSpPr>
      <p:grpSpPr>
        <a:xfrm>
          <a:off x="0" y="0"/>
          <a:ext cx="0" cy="0"/>
          <a:chOff x="0" y="0"/>
          <a:chExt cx="0" cy="0"/>
        </a:xfrm>
      </p:grpSpPr>
      <p:sp>
        <p:nvSpPr>
          <p:cNvPr id="118" name="Google Shape;118;p272"/>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b="0" l="0" r="0" t="0"/>
          <a:stretch/>
        </p:blipFill>
        <p:spPr>
          <a:xfrm>
            <a:off x="2975050" y="456025"/>
            <a:ext cx="8270745" cy="5240901"/>
          </a:xfrm>
          <a:prstGeom prst="rect">
            <a:avLst/>
          </a:prstGeom>
          <a:noFill/>
          <a:ln>
            <a:noFill/>
          </a:ln>
        </p:spPr>
      </p:pic>
      <p:sp>
        <p:nvSpPr>
          <p:cNvPr id="120" name="Google Shape;120;p272"/>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21" name="Google Shape;121;p272"/>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122" name="Shape 122"/>
        <p:cNvGrpSpPr/>
        <p:nvPr/>
      </p:nvGrpSpPr>
      <p:grpSpPr>
        <a:xfrm>
          <a:off x="0" y="0"/>
          <a:ext cx="0" cy="0"/>
          <a:chOff x="0" y="0"/>
          <a:chExt cx="0" cy="0"/>
        </a:xfrm>
      </p:grpSpPr>
      <p:sp>
        <p:nvSpPr>
          <p:cNvPr id="123" name="Google Shape;123;p273"/>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125" name="Google Shape;125;p273"/>
          <p:cNvPicPr preferRelativeResize="0"/>
          <p:nvPr/>
        </p:nvPicPr>
        <p:blipFill rotWithShape="1">
          <a:blip r:embed="rId2">
            <a:alphaModFix/>
          </a:blip>
          <a:srcRect b="0" l="0" r="0" t="0"/>
          <a:stretch/>
        </p:blipFill>
        <p:spPr>
          <a:xfrm>
            <a:off x="948098" y="937700"/>
            <a:ext cx="7247804" cy="45926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126" name="Shape 126"/>
        <p:cNvGrpSpPr/>
        <p:nvPr/>
      </p:nvGrpSpPr>
      <p:grpSpPr>
        <a:xfrm>
          <a:off x="0" y="0"/>
          <a:ext cx="0" cy="0"/>
          <a:chOff x="0" y="0"/>
          <a:chExt cx="0" cy="0"/>
        </a:xfrm>
      </p:grpSpPr>
      <p:sp>
        <p:nvSpPr>
          <p:cNvPr id="127" name="Google Shape;127;p274"/>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sp>
        <p:nvSpPr>
          <p:cNvPr id="128" name="Google Shape;128;p274"/>
          <p:cNvSpPr txBox="1"/>
          <p:nvPr/>
        </p:nvSpPr>
        <p:spPr>
          <a:xfrm>
            <a:off x="398700" y="403700"/>
            <a:ext cx="3156600" cy="60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Headline content</a:t>
            </a:r>
            <a:endParaRPr b="1" i="0" sz="1800" u="none" cap="none" strike="noStrike">
              <a:solidFill>
                <a:srgbClr val="FFFFFF"/>
              </a:solidFill>
              <a:latin typeface="Montserrat"/>
              <a:ea typeface="Montserrat"/>
              <a:cs typeface="Montserrat"/>
              <a:sym typeface="Montserrat"/>
            </a:endParaRPr>
          </a:p>
        </p:txBody>
      </p:sp>
      <p:sp>
        <p:nvSpPr>
          <p:cNvPr id="129" name="Google Shape;129;p274"/>
          <p:cNvSpPr txBox="1"/>
          <p:nvPr>
            <p:ph type="title"/>
          </p:nvPr>
        </p:nvSpPr>
        <p:spPr>
          <a:xfrm>
            <a:off x="231925" y="431025"/>
            <a:ext cx="4244700" cy="10725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30" name="Google Shape;130;p274"/>
          <p:cNvSpPr txBox="1"/>
          <p:nvPr>
            <p:ph idx="1" type="subTitle"/>
          </p:nvPr>
        </p:nvSpPr>
        <p:spPr>
          <a:xfrm>
            <a:off x="231925" y="1493100"/>
            <a:ext cx="42447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131" name="Google Shape;131;p274"/>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 name="Google Shape;132;p274"/>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1">
  <p:cSld name="TITLE_2_1_1_2_2_1">
    <p:bg>
      <p:bgPr>
        <a:solidFill>
          <a:schemeClr val="lt1"/>
        </a:solidFill>
      </p:bgPr>
    </p:bg>
    <p:spTree>
      <p:nvGrpSpPr>
        <p:cNvPr id="18" name="Shape 18"/>
        <p:cNvGrpSpPr/>
        <p:nvPr/>
      </p:nvGrpSpPr>
      <p:grpSpPr>
        <a:xfrm>
          <a:off x="0" y="0"/>
          <a:ext cx="0" cy="0"/>
          <a:chOff x="0" y="0"/>
          <a:chExt cx="0" cy="0"/>
        </a:xfrm>
      </p:grpSpPr>
      <p:sp>
        <p:nvSpPr>
          <p:cNvPr id="19" name="Google Shape;19;p25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57"/>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chemeClr val="dk1"/>
              </a:buClr>
              <a:buSzPts val="1500"/>
              <a:buNone/>
              <a:defRPr sz="1500">
                <a:solidFill>
                  <a:schemeClr val="dk1"/>
                </a:solidFill>
              </a:defRPr>
            </a:lvl1pPr>
            <a:lvl2pPr indent="-228600" lvl="1" marL="914400" algn="l">
              <a:lnSpc>
                <a:spcPct val="100000"/>
              </a:lnSpc>
              <a:spcBef>
                <a:spcPts val="0"/>
              </a:spcBef>
              <a:spcAft>
                <a:spcPts val="0"/>
              </a:spcAft>
              <a:buClr>
                <a:schemeClr val="dk1"/>
              </a:buClr>
              <a:buSzPts val="1500"/>
              <a:buNone/>
              <a:defRPr sz="1500">
                <a:solidFill>
                  <a:schemeClr val="dk1"/>
                </a:solidFill>
              </a:defRPr>
            </a:lvl2pPr>
            <a:lvl3pPr indent="-228600" lvl="2" marL="1371600" algn="l">
              <a:lnSpc>
                <a:spcPct val="100000"/>
              </a:lnSpc>
              <a:spcBef>
                <a:spcPts val="0"/>
              </a:spcBef>
              <a:spcAft>
                <a:spcPts val="0"/>
              </a:spcAft>
              <a:buClr>
                <a:schemeClr val="dk1"/>
              </a:buClr>
              <a:buSzPts val="1500"/>
              <a:buNone/>
              <a:defRPr sz="1500">
                <a:solidFill>
                  <a:schemeClr val="dk1"/>
                </a:solidFill>
              </a:defRPr>
            </a:lvl3pPr>
            <a:lvl4pPr indent="-228600" lvl="3" marL="1828800" algn="l">
              <a:lnSpc>
                <a:spcPct val="100000"/>
              </a:lnSpc>
              <a:spcBef>
                <a:spcPts val="0"/>
              </a:spcBef>
              <a:spcAft>
                <a:spcPts val="0"/>
              </a:spcAft>
              <a:buClr>
                <a:schemeClr val="dk1"/>
              </a:buClr>
              <a:buSzPts val="1500"/>
              <a:buNone/>
              <a:defRPr sz="1500">
                <a:solidFill>
                  <a:schemeClr val="dk1"/>
                </a:solidFill>
              </a:defRPr>
            </a:lvl4pPr>
            <a:lvl5pPr indent="-228600" lvl="4" marL="2286000" algn="l">
              <a:lnSpc>
                <a:spcPct val="100000"/>
              </a:lnSpc>
              <a:spcBef>
                <a:spcPts val="0"/>
              </a:spcBef>
              <a:spcAft>
                <a:spcPts val="0"/>
              </a:spcAft>
              <a:buClr>
                <a:schemeClr val="dk1"/>
              </a:buClr>
              <a:buSzPts val="1500"/>
              <a:buNone/>
              <a:defRPr sz="1500">
                <a:solidFill>
                  <a:schemeClr val="dk1"/>
                </a:solidFill>
              </a:defRPr>
            </a:lvl5pPr>
            <a:lvl6pPr indent="-323850" lvl="5" marL="2743200" algn="l">
              <a:lnSpc>
                <a:spcPct val="100000"/>
              </a:lnSpc>
              <a:spcBef>
                <a:spcPts val="0"/>
              </a:spcBef>
              <a:spcAft>
                <a:spcPts val="0"/>
              </a:spcAft>
              <a:buClr>
                <a:schemeClr val="dk1"/>
              </a:buClr>
              <a:buSzPts val="1500"/>
              <a:buChar char="•"/>
              <a:defRPr sz="1500">
                <a:solidFill>
                  <a:schemeClr val="dk1"/>
                </a:solidFill>
              </a:defRPr>
            </a:lvl6pPr>
            <a:lvl7pPr indent="-323850" lvl="6" marL="3200400" algn="l">
              <a:lnSpc>
                <a:spcPct val="100000"/>
              </a:lnSpc>
              <a:spcBef>
                <a:spcPts val="0"/>
              </a:spcBef>
              <a:spcAft>
                <a:spcPts val="0"/>
              </a:spcAft>
              <a:buClr>
                <a:schemeClr val="dk1"/>
              </a:buClr>
              <a:buSzPts val="1500"/>
              <a:buChar char="•"/>
              <a:defRPr sz="1500">
                <a:solidFill>
                  <a:schemeClr val="dk1"/>
                </a:solidFill>
              </a:defRPr>
            </a:lvl7pPr>
            <a:lvl8pPr indent="-323850" lvl="7" marL="3657600" algn="l">
              <a:lnSpc>
                <a:spcPct val="100000"/>
              </a:lnSpc>
              <a:spcBef>
                <a:spcPts val="0"/>
              </a:spcBef>
              <a:spcAft>
                <a:spcPts val="0"/>
              </a:spcAft>
              <a:buClr>
                <a:schemeClr val="dk1"/>
              </a:buClr>
              <a:buSzPts val="1500"/>
              <a:buChar char="•"/>
              <a:defRPr sz="1500">
                <a:solidFill>
                  <a:schemeClr val="dk1"/>
                </a:solidFill>
              </a:defRPr>
            </a:lvl8pPr>
            <a:lvl9pPr indent="-323850" lvl="8" marL="4114800" algn="l">
              <a:lnSpc>
                <a:spcPct val="100000"/>
              </a:lnSpc>
              <a:spcBef>
                <a:spcPts val="0"/>
              </a:spcBef>
              <a:spcAft>
                <a:spcPts val="0"/>
              </a:spcAft>
              <a:buClr>
                <a:schemeClr val="dk1"/>
              </a:buClr>
              <a:buSzPts val="1500"/>
              <a:buChar char="•"/>
              <a:defRPr sz="1500">
                <a:solidFill>
                  <a:schemeClr val="dk1"/>
                </a:solidFill>
              </a:defRPr>
            </a:lvl9pPr>
          </a:lstStyle>
          <a:p/>
        </p:txBody>
      </p:sp>
      <p:sp>
        <p:nvSpPr>
          <p:cNvPr id="24" name="Google Shape;24;p257"/>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chemeClr val="dk1"/>
              </a:buClr>
              <a:buSzPts val="1500"/>
              <a:buNone/>
              <a:defRPr sz="1500">
                <a:solidFill>
                  <a:schemeClr val="dk1"/>
                </a:solidFill>
              </a:defRPr>
            </a:lvl1pPr>
            <a:lvl2pPr indent="-228600" lvl="1" marL="914400" algn="l">
              <a:lnSpc>
                <a:spcPct val="100000"/>
              </a:lnSpc>
              <a:spcBef>
                <a:spcPts val="0"/>
              </a:spcBef>
              <a:spcAft>
                <a:spcPts val="0"/>
              </a:spcAft>
              <a:buClr>
                <a:schemeClr val="dk1"/>
              </a:buClr>
              <a:buSzPts val="1500"/>
              <a:buNone/>
              <a:defRPr sz="1500">
                <a:solidFill>
                  <a:schemeClr val="dk1"/>
                </a:solidFill>
              </a:defRPr>
            </a:lvl2pPr>
            <a:lvl3pPr indent="-228600" lvl="2" marL="1371600" algn="l">
              <a:lnSpc>
                <a:spcPct val="100000"/>
              </a:lnSpc>
              <a:spcBef>
                <a:spcPts val="0"/>
              </a:spcBef>
              <a:spcAft>
                <a:spcPts val="0"/>
              </a:spcAft>
              <a:buClr>
                <a:schemeClr val="dk1"/>
              </a:buClr>
              <a:buSzPts val="1500"/>
              <a:buNone/>
              <a:defRPr sz="1500">
                <a:solidFill>
                  <a:schemeClr val="dk1"/>
                </a:solidFill>
              </a:defRPr>
            </a:lvl3pPr>
            <a:lvl4pPr indent="-228600" lvl="3" marL="1828800" algn="l">
              <a:lnSpc>
                <a:spcPct val="100000"/>
              </a:lnSpc>
              <a:spcBef>
                <a:spcPts val="0"/>
              </a:spcBef>
              <a:spcAft>
                <a:spcPts val="0"/>
              </a:spcAft>
              <a:buClr>
                <a:schemeClr val="dk1"/>
              </a:buClr>
              <a:buSzPts val="1500"/>
              <a:buNone/>
              <a:defRPr sz="1500">
                <a:solidFill>
                  <a:schemeClr val="dk1"/>
                </a:solidFill>
              </a:defRPr>
            </a:lvl4pPr>
            <a:lvl5pPr indent="-228600" lvl="4" marL="2286000" algn="l">
              <a:lnSpc>
                <a:spcPct val="100000"/>
              </a:lnSpc>
              <a:spcBef>
                <a:spcPts val="0"/>
              </a:spcBef>
              <a:spcAft>
                <a:spcPts val="0"/>
              </a:spcAft>
              <a:buClr>
                <a:schemeClr val="dk1"/>
              </a:buClr>
              <a:buSzPts val="1500"/>
              <a:buNone/>
              <a:defRPr sz="1500">
                <a:solidFill>
                  <a:schemeClr val="dk1"/>
                </a:solidFill>
              </a:defRPr>
            </a:lvl5pPr>
            <a:lvl6pPr indent="-323850" lvl="5" marL="2743200" algn="l">
              <a:lnSpc>
                <a:spcPct val="100000"/>
              </a:lnSpc>
              <a:spcBef>
                <a:spcPts val="0"/>
              </a:spcBef>
              <a:spcAft>
                <a:spcPts val="0"/>
              </a:spcAft>
              <a:buClr>
                <a:schemeClr val="dk1"/>
              </a:buClr>
              <a:buSzPts val="1500"/>
              <a:buChar char="•"/>
              <a:defRPr sz="1500">
                <a:solidFill>
                  <a:schemeClr val="dk1"/>
                </a:solidFill>
              </a:defRPr>
            </a:lvl6pPr>
            <a:lvl7pPr indent="-323850" lvl="6" marL="3200400" algn="l">
              <a:lnSpc>
                <a:spcPct val="100000"/>
              </a:lnSpc>
              <a:spcBef>
                <a:spcPts val="0"/>
              </a:spcBef>
              <a:spcAft>
                <a:spcPts val="0"/>
              </a:spcAft>
              <a:buClr>
                <a:schemeClr val="dk1"/>
              </a:buClr>
              <a:buSzPts val="1500"/>
              <a:buChar char="•"/>
              <a:defRPr sz="1500">
                <a:solidFill>
                  <a:schemeClr val="dk1"/>
                </a:solidFill>
              </a:defRPr>
            </a:lvl7pPr>
            <a:lvl8pPr indent="-323850" lvl="7" marL="3657600" algn="l">
              <a:lnSpc>
                <a:spcPct val="100000"/>
              </a:lnSpc>
              <a:spcBef>
                <a:spcPts val="0"/>
              </a:spcBef>
              <a:spcAft>
                <a:spcPts val="0"/>
              </a:spcAft>
              <a:buClr>
                <a:schemeClr val="dk1"/>
              </a:buClr>
              <a:buSzPts val="1500"/>
              <a:buChar char="•"/>
              <a:defRPr sz="1500">
                <a:solidFill>
                  <a:schemeClr val="dk1"/>
                </a:solidFill>
              </a:defRPr>
            </a:lvl8pPr>
            <a:lvl9pPr indent="-323850" lvl="8" marL="4114800" algn="l">
              <a:lnSpc>
                <a:spcPct val="100000"/>
              </a:lnSpc>
              <a:spcBef>
                <a:spcPts val="0"/>
              </a:spcBef>
              <a:spcAft>
                <a:spcPts val="0"/>
              </a:spcAft>
              <a:buClr>
                <a:schemeClr val="dk1"/>
              </a:buClr>
              <a:buSzPts val="1500"/>
              <a:buChar char="•"/>
              <a:defRPr sz="1500">
                <a:solidFill>
                  <a:schemeClr val="dk1"/>
                </a:solidFill>
              </a:defRPr>
            </a:lvl9pPr>
          </a:lstStyle>
          <a:p/>
        </p:txBody>
      </p:sp>
      <p:sp>
        <p:nvSpPr>
          <p:cNvPr id="25" name="Google Shape;25;p2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AND_BODY_1_1">
    <p:bg>
      <p:bgPr>
        <a:gradFill>
          <a:gsLst>
            <a:gs pos="0">
              <a:srgbClr val="25A8E1"/>
            </a:gs>
            <a:gs pos="100000">
              <a:srgbClr val="29378F"/>
            </a:gs>
          </a:gsLst>
          <a:lin ang="2698631" scaled="0"/>
        </a:gradFill>
      </p:bgPr>
    </p:bg>
    <p:spTree>
      <p:nvGrpSpPr>
        <p:cNvPr id="133"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37" name="Google Shape;137;p275"/>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sp>
        <p:nvSpPr>
          <p:cNvPr id="138" name="Google Shape;138;p275"/>
          <p:cNvSpPr/>
          <p:nvPr/>
        </p:nvSpPr>
        <p:spPr>
          <a:xfrm flipH="1">
            <a:off x="504050" y="1576800"/>
            <a:ext cx="7212600" cy="1140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b="0" l="0" r="0" t="0"/>
          <a:stretch/>
        </p:blipFill>
        <p:spPr>
          <a:xfrm>
            <a:off x="9305354" y="4458500"/>
            <a:ext cx="1338247" cy="290925"/>
          </a:xfrm>
          <a:prstGeom prst="rect">
            <a:avLst/>
          </a:prstGeom>
          <a:noFill/>
          <a:ln>
            <a:noFill/>
          </a:ln>
        </p:spPr>
      </p:pic>
      <p:sp>
        <p:nvSpPr>
          <p:cNvPr id="142" name="Google Shape;142;p2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1">
  <p:cSld name="TITLE_AND_BODY_1_2_1">
    <p:bg>
      <p:bgPr>
        <a:solidFill>
          <a:srgbClr val="000000"/>
        </a:solidFill>
      </p:bgPr>
    </p:bg>
    <p:spTree>
      <p:nvGrpSpPr>
        <p:cNvPr id="143" name="Shape 143"/>
        <p:cNvGrpSpPr/>
        <p:nvPr/>
      </p:nvGrpSpPr>
      <p:grpSpPr>
        <a:xfrm>
          <a:off x="0" y="0"/>
          <a:ext cx="0" cy="0"/>
          <a:chOff x="0" y="0"/>
          <a:chExt cx="0" cy="0"/>
        </a:xfrm>
      </p:grpSpPr>
      <p:sp>
        <p:nvSpPr>
          <p:cNvPr id="144" name="Google Shape;144;p276"/>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sp>
        <p:nvSpPr>
          <p:cNvPr id="152" name="Google Shape;152;p2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spTree>
      <p:nvGrpSpPr>
        <p:cNvPr id="153"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7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156" name="Google Shape;156;p277"/>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1200"/>
              <a:buNone/>
              <a:defRPr sz="1200">
                <a:solidFill>
                  <a:srgbClr val="FFFFFF"/>
                </a:solidFill>
              </a:defRPr>
            </a:lvl1pPr>
            <a:lvl2pPr indent="-228600" lvl="1" marL="914400" algn="l">
              <a:lnSpc>
                <a:spcPct val="90000"/>
              </a:lnSpc>
              <a:spcBef>
                <a:spcPts val="500"/>
              </a:spcBef>
              <a:spcAft>
                <a:spcPts val="0"/>
              </a:spcAft>
              <a:buClr>
                <a:srgbClr val="FFFFFF"/>
              </a:buClr>
              <a:buSzPts val="1200"/>
              <a:buNone/>
              <a:defRPr sz="1200">
                <a:solidFill>
                  <a:srgbClr val="FFFFFF"/>
                </a:solidFill>
              </a:defRPr>
            </a:lvl2pPr>
            <a:lvl3pPr indent="-228600" lvl="2" marL="1371600" algn="l">
              <a:lnSpc>
                <a:spcPct val="90000"/>
              </a:lnSpc>
              <a:spcBef>
                <a:spcPts val="500"/>
              </a:spcBef>
              <a:spcAft>
                <a:spcPts val="0"/>
              </a:spcAft>
              <a:buClr>
                <a:srgbClr val="FFFFFF"/>
              </a:buClr>
              <a:buSzPts val="1200"/>
              <a:buNone/>
              <a:defRPr sz="1200">
                <a:solidFill>
                  <a:srgbClr val="FFFFFF"/>
                </a:solidFill>
              </a:defRPr>
            </a:lvl3pPr>
            <a:lvl4pPr indent="-228600" lvl="3" marL="1828800" algn="l">
              <a:lnSpc>
                <a:spcPct val="90000"/>
              </a:lnSpc>
              <a:spcBef>
                <a:spcPts val="500"/>
              </a:spcBef>
              <a:spcAft>
                <a:spcPts val="0"/>
              </a:spcAft>
              <a:buClr>
                <a:srgbClr val="FFFFFF"/>
              </a:buClr>
              <a:buSzPts val="1200"/>
              <a:buNone/>
              <a:defRPr sz="1200">
                <a:solidFill>
                  <a:srgbClr val="FFFFFF"/>
                </a:solidFill>
              </a:defRPr>
            </a:lvl4pPr>
            <a:lvl5pPr indent="-228600" lvl="4" marL="2286000" algn="l">
              <a:lnSpc>
                <a:spcPct val="90000"/>
              </a:lnSpc>
              <a:spcBef>
                <a:spcPts val="500"/>
              </a:spcBef>
              <a:spcAft>
                <a:spcPts val="0"/>
              </a:spcAft>
              <a:buClr>
                <a:srgbClr val="FFFFFF"/>
              </a:buClr>
              <a:buSzPts val="1200"/>
              <a:buNone/>
              <a:defRPr sz="1200">
                <a:solidFill>
                  <a:srgbClr val="FFFFFF"/>
                </a:solidFill>
              </a:defRPr>
            </a:lvl5pPr>
            <a:lvl6pPr indent="-304800" lvl="5" marL="2743200" algn="l">
              <a:lnSpc>
                <a:spcPct val="90000"/>
              </a:lnSpc>
              <a:spcBef>
                <a:spcPts val="500"/>
              </a:spcBef>
              <a:spcAft>
                <a:spcPts val="0"/>
              </a:spcAft>
              <a:buClr>
                <a:srgbClr val="FFFFFF"/>
              </a:buClr>
              <a:buSzPts val="1200"/>
              <a:buChar char="•"/>
              <a:defRPr sz="1200">
                <a:solidFill>
                  <a:srgbClr val="FFFFFF"/>
                </a:solidFill>
              </a:defRPr>
            </a:lvl6pPr>
            <a:lvl7pPr indent="-304800" lvl="6" marL="3200400" algn="l">
              <a:lnSpc>
                <a:spcPct val="90000"/>
              </a:lnSpc>
              <a:spcBef>
                <a:spcPts val="500"/>
              </a:spcBef>
              <a:spcAft>
                <a:spcPts val="0"/>
              </a:spcAft>
              <a:buClr>
                <a:srgbClr val="FFFFFF"/>
              </a:buClr>
              <a:buSzPts val="1200"/>
              <a:buChar char="•"/>
              <a:defRPr sz="1200">
                <a:solidFill>
                  <a:srgbClr val="FFFFFF"/>
                </a:solidFill>
              </a:defRPr>
            </a:lvl7pPr>
            <a:lvl8pPr indent="-304800" lvl="7" marL="3657600" algn="l">
              <a:lnSpc>
                <a:spcPct val="90000"/>
              </a:lnSpc>
              <a:spcBef>
                <a:spcPts val="500"/>
              </a:spcBef>
              <a:spcAft>
                <a:spcPts val="0"/>
              </a:spcAft>
              <a:buClr>
                <a:srgbClr val="FFFFFF"/>
              </a:buClr>
              <a:buSzPts val="1200"/>
              <a:buChar char="•"/>
              <a:defRPr sz="1200">
                <a:solidFill>
                  <a:srgbClr val="FFFFFF"/>
                </a:solidFill>
              </a:defRPr>
            </a:lvl8pPr>
            <a:lvl9pPr indent="-304800" lvl="8" marL="411480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157" name="Google Shape;157;p277"/>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
        <p:nvSpPr>
          <p:cNvPr id="158" name="Google Shape;158;p277"/>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63"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b="0" l="0" r="0" t="0"/>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b="0" l="0" r="0" t="0"/>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b="0" l="0" r="0" t="0"/>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78"/>
          <p:cNvSpPr txBox="1"/>
          <p:nvPr>
            <p:ph type="title"/>
          </p:nvPr>
        </p:nvSpPr>
        <p:spPr>
          <a:xfrm>
            <a:off x="724525" y="1134375"/>
            <a:ext cx="7378800" cy="3299100"/>
          </a:xfrm>
          <a:prstGeom prst="rect">
            <a:avLst/>
          </a:prstGeom>
          <a:noFill/>
          <a:ln>
            <a:noFill/>
          </a:ln>
        </p:spPr>
        <p:txBody>
          <a:bodyPr anchorCtr="0" anchor="t" bIns="45700" lIns="45700" spcFirstLastPara="1" rIns="45700" wrap="square" tIns="4570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p:txBody>
      </p:sp>
      <p:sp>
        <p:nvSpPr>
          <p:cNvPr id="171" name="Google Shape;171;p2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72" name="Shape 172"/>
        <p:cNvGrpSpPr/>
        <p:nvPr/>
      </p:nvGrpSpPr>
      <p:grpSpPr>
        <a:xfrm>
          <a:off x="0" y="0"/>
          <a:ext cx="0" cy="0"/>
          <a:chOff x="0" y="0"/>
          <a:chExt cx="0" cy="0"/>
        </a:xfrm>
      </p:grpSpPr>
      <p:sp>
        <p:nvSpPr>
          <p:cNvPr id="173" name="Google Shape;173;p279"/>
          <p:cNvSpPr txBox="1"/>
          <p:nvPr>
            <p:ph type="title"/>
          </p:nvPr>
        </p:nvSpPr>
        <p:spPr>
          <a:xfrm>
            <a:off x="311700" y="445025"/>
            <a:ext cx="8520600" cy="5727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p:txBody>
      </p:sp>
      <p:sp>
        <p:nvSpPr>
          <p:cNvPr id="174" name="Google Shape;174;p279"/>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Autofit/>
          </a:bodyPr>
          <a:lstStyle>
            <a:lvl1pPr indent="-228600" lvl="0" marL="457200" algn="ctr">
              <a:lnSpc>
                <a:spcPct val="100000"/>
              </a:lnSpc>
              <a:spcBef>
                <a:spcPts val="0"/>
              </a:spcBef>
              <a:spcAft>
                <a:spcPts val="0"/>
              </a:spcAft>
              <a:buSzPts val="1500"/>
              <a:buNone/>
              <a:defRPr sz="1500"/>
            </a:lvl1pPr>
            <a:lvl2pPr indent="-228600" lvl="1" marL="914400" algn="ctr">
              <a:lnSpc>
                <a:spcPct val="100000"/>
              </a:lnSpc>
              <a:spcBef>
                <a:spcPts val="0"/>
              </a:spcBef>
              <a:spcAft>
                <a:spcPts val="0"/>
              </a:spcAft>
              <a:buSzPts val="1500"/>
              <a:buNone/>
              <a:defRPr sz="1500"/>
            </a:lvl2pPr>
            <a:lvl3pPr indent="-228600" lvl="2" marL="1371600" algn="ctr">
              <a:lnSpc>
                <a:spcPct val="100000"/>
              </a:lnSpc>
              <a:spcBef>
                <a:spcPts val="0"/>
              </a:spcBef>
              <a:spcAft>
                <a:spcPts val="0"/>
              </a:spcAft>
              <a:buSzPts val="1500"/>
              <a:buNone/>
              <a:defRPr sz="1500"/>
            </a:lvl3pPr>
            <a:lvl4pPr indent="-228600" lvl="3" marL="1828800" algn="ctr">
              <a:lnSpc>
                <a:spcPct val="100000"/>
              </a:lnSpc>
              <a:spcBef>
                <a:spcPts val="0"/>
              </a:spcBef>
              <a:spcAft>
                <a:spcPts val="0"/>
              </a:spcAft>
              <a:buSzPts val="1500"/>
              <a:buNone/>
              <a:defRPr sz="1500"/>
            </a:lvl4pPr>
            <a:lvl5pPr indent="-228600" lvl="4" marL="2286000" algn="ctr">
              <a:lnSpc>
                <a:spcPct val="100000"/>
              </a:lnSpc>
              <a:spcBef>
                <a:spcPts val="0"/>
              </a:spcBef>
              <a:spcAft>
                <a:spcPts val="0"/>
              </a:spcAft>
              <a:buSzPts val="1500"/>
              <a:buNone/>
              <a:defRPr sz="1500"/>
            </a:lvl5pPr>
            <a:lvl6pPr indent="-323850" lvl="5" marL="2743200" algn="ctr">
              <a:lnSpc>
                <a:spcPct val="100000"/>
              </a:lnSpc>
              <a:spcBef>
                <a:spcPts val="0"/>
              </a:spcBef>
              <a:spcAft>
                <a:spcPts val="0"/>
              </a:spcAft>
              <a:buSzPts val="1500"/>
              <a:buChar char="•"/>
              <a:defRPr sz="1500"/>
            </a:lvl6pPr>
            <a:lvl7pPr indent="-323850" lvl="6" marL="3200400" algn="ctr">
              <a:lnSpc>
                <a:spcPct val="100000"/>
              </a:lnSpc>
              <a:spcBef>
                <a:spcPts val="0"/>
              </a:spcBef>
              <a:spcAft>
                <a:spcPts val="0"/>
              </a:spcAft>
              <a:buSzPts val="1500"/>
              <a:buChar char="•"/>
              <a:defRPr sz="1500"/>
            </a:lvl7pPr>
            <a:lvl8pPr indent="-323850" lvl="7" marL="3657600" algn="ctr">
              <a:lnSpc>
                <a:spcPct val="100000"/>
              </a:lnSpc>
              <a:spcBef>
                <a:spcPts val="0"/>
              </a:spcBef>
              <a:spcAft>
                <a:spcPts val="0"/>
              </a:spcAft>
              <a:buSzPts val="1500"/>
              <a:buChar char="•"/>
              <a:defRPr sz="1500"/>
            </a:lvl8pPr>
            <a:lvl9pPr indent="-323850" lvl="8" marL="4114800" algn="ctr">
              <a:lnSpc>
                <a:spcPct val="100000"/>
              </a:lnSpc>
              <a:spcBef>
                <a:spcPts val="0"/>
              </a:spcBef>
              <a:spcAft>
                <a:spcPts val="0"/>
              </a:spcAft>
              <a:buSzPts val="1500"/>
              <a:buChar char="•"/>
              <a:defRPr sz="1500"/>
            </a:lvl9pPr>
          </a:lstStyle>
          <a:p/>
        </p:txBody>
      </p:sp>
      <p:sp>
        <p:nvSpPr>
          <p:cNvPr id="175" name="Google Shape;175;p2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p:cSld name="Blank_White">
    <p:spTree>
      <p:nvGrpSpPr>
        <p:cNvPr id="176" name="Shape 176"/>
        <p:cNvGrpSpPr/>
        <p:nvPr/>
      </p:nvGrpSpPr>
      <p:grpSpPr>
        <a:xfrm>
          <a:off x="0" y="0"/>
          <a:ext cx="0" cy="0"/>
          <a:chOff x="0" y="0"/>
          <a:chExt cx="0" cy="0"/>
        </a:xfrm>
      </p:grpSpPr>
      <p:sp>
        <p:nvSpPr>
          <p:cNvPr id="177" name="Google Shape;177;p280"/>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ck">
  <p:cSld name="Blank_Black">
    <p:spTree>
      <p:nvGrpSpPr>
        <p:cNvPr id="178"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0" name="Google Shape;180;p281"/>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ne" showMasterSp="0">
  <p:cSld name="Section header line">
    <p:bg>
      <p:bgPr>
        <a:gradFill>
          <a:gsLst>
            <a:gs pos="0">
              <a:schemeClr val="lt2"/>
            </a:gs>
            <a:gs pos="100000">
              <a:schemeClr val="accent2"/>
            </a:gs>
          </a:gsLst>
          <a:lin ang="8100000" scaled="0"/>
        </a:gradFill>
      </p:bgPr>
    </p:bg>
    <p:spTree>
      <p:nvGrpSpPr>
        <p:cNvPr id="18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chemeClr val="lt1"/>
              </a:buClr>
              <a:buSzPts val="750"/>
              <a:buFont typeface="Arial"/>
              <a:buNone/>
            </a:pPr>
            <a:fld id="{00000000-1234-1234-1234-123412341234}" type="slidenum">
              <a:rPr b="0" i="0" lang="en-US" sz="750" u="none" cap="none" strike="noStrike">
                <a:solidFill>
                  <a:schemeClr val="lt1"/>
                </a:solidFill>
                <a:latin typeface="Arial"/>
                <a:ea typeface="Arial"/>
                <a:cs typeface="Arial"/>
                <a:sym typeface="Arial"/>
              </a:rPr>
              <a:t>‹#›</a:t>
            </a:fld>
            <a:endParaRPr b="0" i="0" sz="750" u="none" cap="none" strike="noStrike">
              <a:solidFill>
                <a:schemeClr val="lt1"/>
              </a:solidFill>
              <a:latin typeface="Arial"/>
              <a:ea typeface="Arial"/>
              <a:cs typeface="Arial"/>
              <a:sym typeface="Arial"/>
            </a:endParaRPr>
          </a:p>
        </p:txBody>
      </p:sp>
      <p:sp>
        <p:nvSpPr>
          <p:cNvPr id="183" name="Google Shape;183;p282"/>
          <p:cNvSpPr txBox="1"/>
          <p:nvPr>
            <p:ph idx="10" type="dt"/>
          </p:nvPr>
        </p:nvSpPr>
        <p:spPr>
          <a:xfrm>
            <a:off x="7258051" y="4803777"/>
            <a:ext cx="1111538" cy="11541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4" name="Google Shape;184;p282"/>
          <p:cNvSpPr txBox="1"/>
          <p:nvPr>
            <p:ph type="title"/>
          </p:nvPr>
        </p:nvSpPr>
        <p:spPr>
          <a:xfrm>
            <a:off x="472500" y="2870100"/>
            <a:ext cx="8202600" cy="1530900"/>
          </a:xfrm>
          <a:prstGeom prst="rect">
            <a:avLst/>
          </a:prstGeom>
          <a:noFill/>
          <a:ln>
            <a:noFill/>
          </a:ln>
        </p:spPr>
        <p:txBody>
          <a:bodyPr anchorCtr="0" anchor="t" bIns="91400" lIns="91400" spcFirstLastPara="1" rIns="91400" wrap="square" tIns="9140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p:txBody>
      </p:sp>
      <p:cxnSp>
        <p:nvCxnSpPr>
          <p:cNvPr id="185" name="Google Shape;185;p282"/>
          <p:cNvCxnSpPr/>
          <p:nvPr/>
        </p:nvCxnSpPr>
        <p:spPr>
          <a:xfrm>
            <a:off x="464174" y="2760012"/>
            <a:ext cx="8682228" cy="0"/>
          </a:xfrm>
          <a:prstGeom prst="straightConnector1">
            <a:avLst/>
          </a:prstGeom>
          <a:noFill/>
          <a:ln cap="flat" cmpd="sng" w="19050">
            <a:solidFill>
              <a:schemeClr val="lt1"/>
            </a:solidFill>
            <a:prstDash val="solid"/>
            <a:miter lim="800000"/>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one third" showMasterSp="0">
  <p:cSld name="Green one third">
    <p:bg>
      <p:bgPr>
        <a:gradFill>
          <a:gsLst>
            <a:gs pos="0">
              <a:schemeClr val="lt2"/>
            </a:gs>
            <a:gs pos="100000">
              <a:schemeClr val="accent2"/>
            </a:gs>
          </a:gsLst>
          <a:lin ang="8100000" scaled="0"/>
        </a:gradFill>
      </p:bgPr>
    </p:bg>
    <p:spTree>
      <p:nvGrpSpPr>
        <p:cNvPr id="186"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b="27" l="29398" r="101" t="8741"/>
          <a:stretch/>
        </p:blipFill>
        <p:spPr>
          <a:xfrm flipH="1">
            <a:off x="2753302" y="0"/>
            <a:ext cx="312713" cy="5143500"/>
          </a:xfrm>
          <a:prstGeom prst="rect">
            <a:avLst/>
          </a:prstGeom>
          <a:noFill/>
          <a:ln>
            <a:noFill/>
          </a:ln>
        </p:spPr>
      </p:pic>
      <p:sp>
        <p:nvSpPr>
          <p:cNvPr id="188" name="Google Shape;188;p283"/>
          <p:cNvSpPr txBox="1"/>
          <p:nvPr>
            <p:ph type="title"/>
          </p:nvPr>
        </p:nvSpPr>
        <p:spPr>
          <a:xfrm>
            <a:off x="472500" y="2010827"/>
            <a:ext cx="2345911" cy="1121846"/>
          </a:xfrm>
          <a:prstGeom prst="rect">
            <a:avLst/>
          </a:prstGeom>
          <a:noFill/>
          <a:ln>
            <a:noFill/>
          </a:ln>
        </p:spPr>
        <p:txBody>
          <a:bodyPr anchorCtr="0" anchor="ctr" bIns="91400" lIns="91400" spcFirstLastPara="1" rIns="91400" wrap="square" tIns="9140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p:txBody>
      </p:sp>
      <p:sp>
        <p:nvSpPr>
          <p:cNvPr id="189" name="Google Shape;189;p283"/>
          <p:cNvSpPr/>
          <p:nvPr/>
        </p:nvSpPr>
        <p:spPr>
          <a:xfrm>
            <a:off x="3060573" y="-982"/>
            <a:ext cx="6083428" cy="5144482"/>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525" u="none" cap="none" strike="noStrik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p:nvPr>
            <p:ph idx="10" type="dt"/>
          </p:nvPr>
        </p:nvSpPr>
        <p:spPr>
          <a:xfrm>
            <a:off x="7258051" y="4803777"/>
            <a:ext cx="1111538" cy="11541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2" name="Google Shape;192;p283"/>
          <p:cNvSpPr txBox="1"/>
          <p:nvPr/>
        </p:nvSpPr>
        <p:spPr>
          <a:xfrm>
            <a:off x="8375904" y="4803777"/>
            <a:ext cx="285750" cy="115416"/>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rgbClr val="7F7F7F"/>
              </a:buClr>
              <a:buSzPts val="750"/>
              <a:buFont typeface="Arial"/>
              <a:buNone/>
            </a:pPr>
            <a:fld id="{00000000-1234-1234-1234-123412341234}" type="slidenum">
              <a:rPr b="0" i="0" lang="en-US" sz="750" u="none" cap="none" strike="noStrike">
                <a:solidFill>
                  <a:srgbClr val="7F7F7F"/>
                </a:solidFill>
                <a:latin typeface="Arial"/>
                <a:ea typeface="Arial"/>
                <a:cs typeface="Arial"/>
                <a:sym typeface="Arial"/>
              </a:rPr>
              <a:t>‹#›</a:t>
            </a:fld>
            <a:endParaRPr b="0" i="0" sz="750" u="none" cap="none" strike="noStrike">
              <a:solidFill>
                <a:srgbClr val="7F7F7F"/>
              </a:solidFill>
              <a:latin typeface="Arial"/>
              <a:ea typeface="Arial"/>
              <a:cs typeface="Arial"/>
              <a:sym typeface="Arial"/>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dk2"/>
        </a:solidFill>
      </p:bgPr>
    </p:bg>
    <p:spTree>
      <p:nvGrpSpPr>
        <p:cNvPr id="193" name="Shape 193"/>
        <p:cNvGrpSpPr/>
        <p:nvPr/>
      </p:nvGrpSpPr>
      <p:grpSpPr>
        <a:xfrm>
          <a:off x="0" y="0"/>
          <a:ext cx="0" cy="0"/>
          <a:chOff x="0" y="0"/>
          <a:chExt cx="0" cy="0"/>
        </a:xfrm>
      </p:grpSpPr>
      <p:sp>
        <p:nvSpPr>
          <p:cNvPr id="194" name="Google Shape;194;p284"/>
          <p:cNvSpPr txBox="1"/>
          <p:nvPr>
            <p:ph idx="10" type="dt"/>
          </p:nvPr>
        </p:nvSpPr>
        <p:spPr>
          <a:xfrm>
            <a:off x="7258051" y="4803777"/>
            <a:ext cx="1111538" cy="11541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5" name="Google Shape;195;p284"/>
          <p:cNvSpPr txBox="1"/>
          <p:nvPr/>
        </p:nvSpPr>
        <p:spPr>
          <a:xfrm rot="-5400000">
            <a:off x="7115176" y="2941873"/>
            <a:ext cx="3850481" cy="72712"/>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525" u="none" cap="none" strike="noStrik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p:nvPr>
            <p:ph type="title"/>
          </p:nvPr>
        </p:nvSpPr>
        <p:spPr>
          <a:xfrm>
            <a:off x="472500" y="467100"/>
            <a:ext cx="8199900" cy="353174"/>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5100"/>
              <a:buNone/>
              <a:defRPr b="0" i="0" sz="255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chemeClr val="lt1"/>
        </a:solidFill>
      </p:bgPr>
    </p:bg>
    <p:spTree>
      <p:nvGrpSpPr>
        <p:cNvPr id="26" name="Shape 26"/>
        <p:cNvGrpSpPr/>
        <p:nvPr/>
      </p:nvGrpSpPr>
      <p:grpSpPr>
        <a:xfrm>
          <a:off x="0" y="0"/>
          <a:ext cx="0" cy="0"/>
          <a:chOff x="0" y="0"/>
          <a:chExt cx="0" cy="0"/>
        </a:xfrm>
      </p:grpSpPr>
      <p:sp>
        <p:nvSpPr>
          <p:cNvPr id="27" name="Google Shape;27;p25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5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32" name="Google Shape;32;p2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left arrow" showMasterSp="0">
  <p:cSld name="Green left arrow">
    <p:bg>
      <p:bgPr>
        <a:solidFill>
          <a:srgbClr val="F2F2F2"/>
        </a:solidFill>
      </p:bgPr>
    </p:bg>
    <p:spTree>
      <p:nvGrpSpPr>
        <p:cNvPr id="197" name="Shape 197"/>
        <p:cNvGrpSpPr/>
        <p:nvPr/>
      </p:nvGrpSpPr>
      <p:grpSpPr>
        <a:xfrm>
          <a:off x="0" y="0"/>
          <a:ext cx="0" cy="0"/>
          <a:chOff x="0" y="0"/>
          <a:chExt cx="0" cy="0"/>
        </a:xfrm>
      </p:grpSpPr>
      <p:sp>
        <p:nvSpPr>
          <p:cNvPr id="198" name="Google Shape;198;p285"/>
          <p:cNvSpPr/>
          <p:nvPr/>
        </p:nvSpPr>
        <p:spPr>
          <a:xfrm>
            <a:off x="0" y="0"/>
            <a:ext cx="3066234" cy="5143500"/>
          </a:xfrm>
          <a:custGeom>
            <a:rect b="b" l="l" r="r" t="t"/>
            <a:pathLst>
              <a:path extrusionOk="0" h="6858000" w="4088312">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99" name="Google Shape;199;p285"/>
          <p:cNvSpPr txBox="1"/>
          <p:nvPr>
            <p:ph type="title"/>
          </p:nvPr>
        </p:nvSpPr>
        <p:spPr>
          <a:xfrm>
            <a:off x="472500" y="2073153"/>
            <a:ext cx="1858979" cy="985733"/>
          </a:xfrm>
          <a:prstGeom prst="rect">
            <a:avLst/>
          </a:prstGeom>
          <a:noFill/>
          <a:ln>
            <a:noFill/>
          </a:ln>
        </p:spPr>
        <p:txBody>
          <a:bodyPr anchorCtr="0" anchor="ctr" bIns="91400" lIns="91400" spcFirstLastPara="1" rIns="91400" wrap="square" tIns="9140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p:txBody>
      </p:sp>
      <p:sp>
        <p:nvSpPr>
          <p:cNvPr id="200" name="Google Shape;200;p285"/>
          <p:cNvSpPr txBox="1"/>
          <p:nvPr>
            <p:ph idx="10" type="dt"/>
          </p:nvPr>
        </p:nvSpPr>
        <p:spPr>
          <a:xfrm>
            <a:off x="7258051" y="4803777"/>
            <a:ext cx="1111538" cy="115416"/>
          </a:xfrm>
          <a:prstGeom prst="rect">
            <a:avLst/>
          </a:prstGeom>
          <a:noFill/>
          <a:ln>
            <a:noFill/>
          </a:ln>
        </p:spPr>
        <p:txBody>
          <a:bodyPr anchorCtr="0" anchor="b" bIns="0" lIns="0" spcFirstLastPara="1" rIns="0" wrap="square" tIns="0">
            <a:spAutoFit/>
          </a:bodyPr>
          <a:lstStyle>
            <a:lvl1pPr lvl="0" marR="0" rtl="0" algn="r">
              <a:lnSpc>
                <a:spcPct val="100000"/>
              </a:lnSpc>
              <a:spcBef>
                <a:spcPts val="0"/>
              </a:spcBef>
              <a:spcAft>
                <a:spcPts val="0"/>
              </a:spcAft>
              <a:buSzPts val="1400"/>
              <a:buNone/>
              <a:defRPr b="0" i="0" sz="75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1" name="Google Shape;201;p285"/>
          <p:cNvSpPr txBox="1"/>
          <p:nvPr/>
        </p:nvSpPr>
        <p:spPr>
          <a:xfrm>
            <a:off x="8375904" y="4803777"/>
            <a:ext cx="285750" cy="115416"/>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rgbClr val="7F7F7F"/>
              </a:buClr>
              <a:buSzPts val="750"/>
              <a:buFont typeface="Arial"/>
              <a:buNone/>
            </a:pPr>
            <a:fld id="{00000000-1234-1234-1234-123412341234}" type="slidenum">
              <a:rPr b="0" i="0" lang="en-US" sz="750" u="none" cap="none" strike="noStrike">
                <a:solidFill>
                  <a:srgbClr val="7F7F7F"/>
                </a:solidFill>
                <a:latin typeface="Arial"/>
                <a:ea typeface="Arial"/>
                <a:cs typeface="Arial"/>
                <a:sym typeface="Arial"/>
              </a:rPr>
              <a:t>‹#›</a:t>
            </a:fld>
            <a:endParaRPr b="0" i="0" sz="750" u="none" cap="none" strike="noStrik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525" u="none" cap="none" strike="noStrik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b="7715" l="0" r="0" t="6216"/>
          <a:stretch/>
        </p:blipFill>
        <p:spPr>
          <a:xfrm rot="120000">
            <a:off x="1630981" y="2552121"/>
            <a:ext cx="2021000" cy="2596309"/>
          </a:xfrm>
          <a:custGeom>
            <a:rect b="b" l="l" r="r" t="t"/>
            <a:pathLst>
              <a:path extrusionOk="0" h="3461745" w="2694666">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mc:Choice Requires="p14">
      <p:transition p14:dur="250">
        <p:fade/>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highlight" showMasterSp="0">
  <p:cSld name="Green highlight">
    <p:bg>
      <p:bgPr>
        <a:gradFill>
          <a:gsLst>
            <a:gs pos="0">
              <a:schemeClr val="lt2"/>
            </a:gs>
            <a:gs pos="100000">
              <a:schemeClr val="accent2"/>
            </a:gs>
          </a:gsLst>
          <a:lin ang="8100000" scaled="0"/>
        </a:gradFill>
      </p:bgPr>
    </p:bg>
    <p:spTree>
      <p:nvGrpSpPr>
        <p:cNvPr id="204"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b="27" l="29398" r="101" t="8741"/>
          <a:stretch/>
        </p:blipFill>
        <p:spPr>
          <a:xfrm flipH="1" rot="10800000">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p:txBody>
      </p:sp>
      <p:sp>
        <p:nvSpPr>
          <p:cNvPr id="207" name="Google Shape;207;p286"/>
          <p:cNvSpPr txBox="1"/>
          <p:nvPr>
            <p:ph idx="10" type="dt"/>
          </p:nvPr>
        </p:nvSpPr>
        <p:spPr>
          <a:xfrm>
            <a:off x="7258051" y="4803777"/>
            <a:ext cx="1111538" cy="11541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8" name="Google Shape;208;p286"/>
          <p:cNvSpPr txBox="1"/>
          <p:nvPr/>
        </p:nvSpPr>
        <p:spPr>
          <a:xfrm rot="-5400000">
            <a:off x="7115176" y="2941873"/>
            <a:ext cx="3850481" cy="72712"/>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525" u="none" cap="none" strike="noStrik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chemeClr val="lt1"/>
              </a:buClr>
              <a:buSzPts val="750"/>
              <a:buFont typeface="Arial"/>
              <a:buNone/>
            </a:pPr>
            <a:fld id="{00000000-1234-1234-1234-123412341234}" type="slidenum">
              <a:rPr b="0" i="0" lang="en-US" sz="750" u="none" cap="none" strike="noStrike">
                <a:solidFill>
                  <a:schemeClr val="lt1"/>
                </a:solidFill>
                <a:latin typeface="Arial"/>
                <a:ea typeface="Arial"/>
                <a:cs typeface="Arial"/>
                <a:sym typeface="Arial"/>
              </a:rPr>
              <a:t>‹#›</a:t>
            </a:fld>
            <a:endParaRPr b="0" i="0" sz="750" u="none" cap="none" strike="noStrike">
              <a:solidFill>
                <a:schemeClr val="lt1"/>
              </a:solidFill>
              <a:latin typeface="Arial"/>
              <a:ea typeface="Arial"/>
              <a:cs typeface="Arial"/>
              <a:sym typeface="Arial"/>
            </a:endParaRPr>
          </a:p>
        </p:txBody>
      </p:sp>
      <p:sp>
        <p:nvSpPr>
          <p:cNvPr id="210" name="Google Shape;210;p286"/>
          <p:cNvSpPr txBox="1"/>
          <p:nvPr>
            <p:ph type="title"/>
          </p:nvPr>
        </p:nvSpPr>
        <p:spPr>
          <a:xfrm>
            <a:off x="472500" y="467100"/>
            <a:ext cx="4692600" cy="353174"/>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5100"/>
              <a:buNone/>
              <a:defRPr b="0" i="0" sz="255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p:cSld name="B1 - Basic">
    <p:spTree>
      <p:nvGrpSpPr>
        <p:cNvPr id="211" name="Shape 211"/>
        <p:cNvGrpSpPr/>
        <p:nvPr/>
      </p:nvGrpSpPr>
      <p:grpSpPr>
        <a:xfrm>
          <a:off x="0" y="0"/>
          <a:ext cx="0" cy="0"/>
          <a:chOff x="0" y="0"/>
          <a:chExt cx="0" cy="0"/>
        </a:xfrm>
      </p:grpSpPr>
      <p:sp>
        <p:nvSpPr>
          <p:cNvPr id="212" name="Google Shape;212;p287"/>
          <p:cNvSpPr txBox="1"/>
          <p:nvPr>
            <p:ph idx="1" type="body"/>
          </p:nvPr>
        </p:nvSpPr>
        <p:spPr>
          <a:xfrm>
            <a:off x="425637" y="822956"/>
            <a:ext cx="6787350" cy="328500"/>
          </a:xfrm>
          <a:prstGeom prst="rect">
            <a:avLst/>
          </a:prstGeom>
          <a:noFill/>
          <a:ln>
            <a:noFill/>
          </a:ln>
        </p:spPr>
        <p:txBody>
          <a:bodyPr anchorCtr="0" anchor="t" bIns="0" lIns="0" spcFirstLastPara="1" rIns="0" wrap="square" tIns="0">
            <a:noAutofit/>
          </a:bodyPr>
          <a:lstStyle>
            <a:lvl1pPr indent="-368300" lvl="0" marL="457200" algn="l">
              <a:lnSpc>
                <a:spcPct val="100000"/>
              </a:lnSpc>
              <a:spcBef>
                <a:spcPts val="0"/>
              </a:spcBef>
              <a:spcAft>
                <a:spcPts val="0"/>
              </a:spcAft>
              <a:buClr>
                <a:schemeClr val="dk1"/>
              </a:buClr>
              <a:buSzPts val="2200"/>
              <a:buChar char="●"/>
              <a:defRPr sz="1650">
                <a:solidFill>
                  <a:schemeClr val="dk1"/>
                </a:solidFill>
              </a:defRPr>
            </a:lvl1pPr>
            <a:lvl2pPr indent="-342900" lvl="1" marL="914400" algn="l">
              <a:lnSpc>
                <a:spcPct val="100000"/>
              </a:lnSpc>
              <a:spcBef>
                <a:spcPts val="1575"/>
              </a:spcBef>
              <a:spcAft>
                <a:spcPts val="0"/>
              </a:spcAft>
              <a:buSzPts val="1800"/>
              <a:buChar char="○"/>
              <a:defRPr/>
            </a:lvl2pPr>
            <a:lvl3pPr indent="-330200" lvl="2" marL="1371600" algn="l">
              <a:lnSpc>
                <a:spcPct val="100000"/>
              </a:lnSpc>
              <a:spcBef>
                <a:spcPts val="1575"/>
              </a:spcBef>
              <a:spcAft>
                <a:spcPts val="0"/>
              </a:spcAft>
              <a:buSzPts val="1600"/>
              <a:buChar char="■"/>
              <a:defRPr/>
            </a:lvl3pPr>
            <a:lvl4pPr indent="-317500" lvl="3" marL="1828800" algn="l">
              <a:lnSpc>
                <a:spcPct val="100000"/>
              </a:lnSpc>
              <a:spcBef>
                <a:spcPts val="1575"/>
              </a:spcBef>
              <a:spcAft>
                <a:spcPts val="0"/>
              </a:spcAft>
              <a:buSzPts val="1400"/>
              <a:buChar char="●"/>
              <a:defRPr/>
            </a:lvl4pPr>
            <a:lvl5pPr indent="-355600" lvl="4" marL="2286000" algn="l">
              <a:lnSpc>
                <a:spcPct val="100000"/>
              </a:lnSpc>
              <a:spcBef>
                <a:spcPts val="1575"/>
              </a:spcBef>
              <a:spcAft>
                <a:spcPts val="0"/>
              </a:spcAft>
              <a:buSzPts val="2000"/>
              <a:buChar char="○"/>
              <a:defRPr/>
            </a:lvl5pPr>
            <a:lvl6pPr indent="-342900" lvl="5" marL="2743200" algn="l">
              <a:lnSpc>
                <a:spcPct val="100000"/>
              </a:lnSpc>
              <a:spcBef>
                <a:spcPts val="1575"/>
              </a:spcBef>
              <a:spcAft>
                <a:spcPts val="0"/>
              </a:spcAft>
              <a:buSzPts val="1800"/>
              <a:buChar char="■"/>
              <a:defRPr/>
            </a:lvl6pPr>
            <a:lvl7pPr indent="-330200" lvl="6" marL="3200400" algn="l">
              <a:lnSpc>
                <a:spcPct val="100000"/>
              </a:lnSpc>
              <a:spcBef>
                <a:spcPts val="1575"/>
              </a:spcBef>
              <a:spcAft>
                <a:spcPts val="0"/>
              </a:spcAft>
              <a:buSzPts val="1600"/>
              <a:buChar char="●"/>
              <a:defRPr/>
            </a:lvl7pPr>
            <a:lvl8pPr indent="-317500" lvl="7" marL="3657600" algn="l">
              <a:lnSpc>
                <a:spcPct val="100000"/>
              </a:lnSpc>
              <a:spcBef>
                <a:spcPts val="1575"/>
              </a:spcBef>
              <a:spcAft>
                <a:spcPts val="0"/>
              </a:spcAft>
              <a:buSzPts val="1400"/>
              <a:buChar char="○"/>
              <a:defRPr/>
            </a:lvl8pPr>
            <a:lvl9pPr indent="-304800" lvl="8" marL="4114800" algn="l">
              <a:lnSpc>
                <a:spcPct val="100000"/>
              </a:lnSpc>
              <a:spcBef>
                <a:spcPts val="1575"/>
              </a:spcBef>
              <a:spcAft>
                <a:spcPts val="1575"/>
              </a:spcAft>
              <a:buSzPts val="1200"/>
              <a:buChar char="■"/>
              <a:defRPr/>
            </a:lvl9pPr>
          </a:lstStyle>
          <a:p/>
        </p:txBody>
      </p:sp>
      <p:sp>
        <p:nvSpPr>
          <p:cNvPr id="213" name="Google Shape;213;p287"/>
          <p:cNvSpPr txBox="1"/>
          <p:nvPr>
            <p:ph type="title"/>
          </p:nvPr>
        </p:nvSpPr>
        <p:spPr>
          <a:xfrm>
            <a:off x="425637" y="48000"/>
            <a:ext cx="6653925" cy="74025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14" name="Google Shape;214;p287"/>
          <p:cNvSpPr txBox="1"/>
          <p:nvPr>
            <p:ph idx="2" type="body"/>
          </p:nvPr>
        </p:nvSpPr>
        <p:spPr>
          <a:xfrm>
            <a:off x="425637" y="1312781"/>
            <a:ext cx="8293050" cy="3347775"/>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a:lvl1pPr>
            <a:lvl2pPr indent="-342900" lvl="1" marL="914400" algn="l">
              <a:lnSpc>
                <a:spcPct val="100000"/>
              </a:lnSpc>
              <a:spcBef>
                <a:spcPts val="1575"/>
              </a:spcBef>
              <a:spcAft>
                <a:spcPts val="0"/>
              </a:spcAft>
              <a:buSzPts val="1800"/>
              <a:buChar char="○"/>
              <a:defRPr/>
            </a:lvl2pPr>
            <a:lvl3pPr indent="-330200" lvl="2" marL="1371600" algn="l">
              <a:lnSpc>
                <a:spcPct val="100000"/>
              </a:lnSpc>
              <a:spcBef>
                <a:spcPts val="1575"/>
              </a:spcBef>
              <a:spcAft>
                <a:spcPts val="0"/>
              </a:spcAft>
              <a:buSzPts val="1600"/>
              <a:buChar char="■"/>
              <a:defRPr/>
            </a:lvl3pPr>
            <a:lvl4pPr indent="-317500" lvl="3" marL="1828800" algn="l">
              <a:lnSpc>
                <a:spcPct val="100000"/>
              </a:lnSpc>
              <a:spcBef>
                <a:spcPts val="1575"/>
              </a:spcBef>
              <a:spcAft>
                <a:spcPts val="0"/>
              </a:spcAft>
              <a:buSzPts val="1400"/>
              <a:buChar char="●"/>
              <a:defRPr/>
            </a:lvl4pPr>
            <a:lvl5pPr indent="-355600" lvl="4" marL="2286000" algn="l">
              <a:lnSpc>
                <a:spcPct val="100000"/>
              </a:lnSpc>
              <a:spcBef>
                <a:spcPts val="1575"/>
              </a:spcBef>
              <a:spcAft>
                <a:spcPts val="0"/>
              </a:spcAft>
              <a:buSzPts val="2000"/>
              <a:buChar char="○"/>
              <a:defRPr/>
            </a:lvl5pPr>
            <a:lvl6pPr indent="-342900" lvl="5" marL="2743200" algn="l">
              <a:lnSpc>
                <a:spcPct val="100000"/>
              </a:lnSpc>
              <a:spcBef>
                <a:spcPts val="1575"/>
              </a:spcBef>
              <a:spcAft>
                <a:spcPts val="0"/>
              </a:spcAft>
              <a:buSzPts val="1800"/>
              <a:buChar char="■"/>
              <a:defRPr/>
            </a:lvl6pPr>
            <a:lvl7pPr indent="-330200" lvl="6" marL="3200400" algn="l">
              <a:lnSpc>
                <a:spcPct val="100000"/>
              </a:lnSpc>
              <a:spcBef>
                <a:spcPts val="1575"/>
              </a:spcBef>
              <a:spcAft>
                <a:spcPts val="0"/>
              </a:spcAft>
              <a:buSzPts val="1600"/>
              <a:buChar char="●"/>
              <a:defRPr/>
            </a:lvl7pPr>
            <a:lvl8pPr indent="-317500" lvl="7" marL="3657600" algn="l">
              <a:lnSpc>
                <a:spcPct val="100000"/>
              </a:lnSpc>
              <a:spcBef>
                <a:spcPts val="1575"/>
              </a:spcBef>
              <a:spcAft>
                <a:spcPts val="0"/>
              </a:spcAft>
              <a:buSzPts val="1400"/>
              <a:buChar char="○"/>
              <a:defRPr/>
            </a:lvl8pPr>
            <a:lvl9pPr indent="-304800" lvl="8" marL="4114800" algn="l">
              <a:lnSpc>
                <a:spcPct val="100000"/>
              </a:lnSpc>
              <a:spcBef>
                <a:spcPts val="1575"/>
              </a:spcBef>
              <a:spcAft>
                <a:spcPts val="1575"/>
              </a:spcAft>
              <a:buSzPts val="1200"/>
              <a:buChar char="■"/>
              <a:defRPr/>
            </a:lvl9pPr>
          </a:lstStyle>
          <a:p/>
        </p:txBody>
      </p:sp>
      <p:sp>
        <p:nvSpPr>
          <p:cNvPr id="215" name="Google Shape;215;p287"/>
          <p:cNvSpPr txBox="1"/>
          <p:nvPr>
            <p:ph idx="12" type="sldNum"/>
          </p:nvPr>
        </p:nvSpPr>
        <p:spPr>
          <a:xfrm>
            <a:off x="8039130" y="4852894"/>
            <a:ext cx="686475" cy="290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9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9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9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9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9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9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9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9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9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arrow half" showMasterSp="0">
  <p:cSld name="Green arrow half">
    <p:bg>
      <p:bgPr>
        <a:solidFill>
          <a:srgbClr val="F2F2F2"/>
        </a:solidFill>
      </p:bgPr>
    </p:bg>
    <p:spTree>
      <p:nvGrpSpPr>
        <p:cNvPr id="216"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fmla="val 12939" name="adj"/>
            </a:avLst>
          </a:prstGeom>
          <a:gradFill>
            <a:gsLst>
              <a:gs pos="0">
                <a:schemeClr val="lt2"/>
              </a:gs>
              <a:gs pos="100000">
                <a:schemeClr val="accent2"/>
              </a:gs>
            </a:gsLst>
            <a:lin ang="8100000" scaled="0"/>
          </a:gra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218" name="Google Shape;218;p288"/>
          <p:cNvSpPr txBox="1"/>
          <p:nvPr>
            <p:ph type="title"/>
          </p:nvPr>
        </p:nvSpPr>
        <p:spPr>
          <a:xfrm>
            <a:off x="472500" y="467100"/>
            <a:ext cx="3505235" cy="353174"/>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5100"/>
              <a:buNone/>
              <a:defRPr b="0" i="0" sz="255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p:txBody>
      </p:sp>
      <p:sp>
        <p:nvSpPr>
          <p:cNvPr id="219" name="Google Shape;219;p288"/>
          <p:cNvSpPr txBox="1"/>
          <p:nvPr>
            <p:ph idx="10" type="dt"/>
          </p:nvPr>
        </p:nvSpPr>
        <p:spPr>
          <a:xfrm>
            <a:off x="7258051" y="4803777"/>
            <a:ext cx="1111538" cy="115416"/>
          </a:xfrm>
          <a:prstGeom prst="rect">
            <a:avLst/>
          </a:prstGeom>
          <a:noFill/>
          <a:ln>
            <a:noFill/>
          </a:ln>
        </p:spPr>
        <p:txBody>
          <a:bodyPr anchorCtr="0" anchor="b" bIns="0" lIns="0" spcFirstLastPara="1" rIns="0" wrap="square" tIns="0">
            <a:spAutoFit/>
          </a:bodyPr>
          <a:lstStyle>
            <a:lvl1pPr lvl="0" marR="0" rtl="0" algn="r">
              <a:lnSpc>
                <a:spcPct val="100000"/>
              </a:lnSpc>
              <a:spcBef>
                <a:spcPts val="0"/>
              </a:spcBef>
              <a:spcAft>
                <a:spcPts val="0"/>
              </a:spcAft>
              <a:buSzPts val="1400"/>
              <a:buNone/>
              <a:defRPr b="0" i="0" sz="75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0" name="Google Shape;220;p288"/>
          <p:cNvSpPr txBox="1"/>
          <p:nvPr/>
        </p:nvSpPr>
        <p:spPr>
          <a:xfrm>
            <a:off x="8375904" y="4803777"/>
            <a:ext cx="285750" cy="115416"/>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rgbClr val="7F7F7F"/>
              </a:buClr>
              <a:buSzPts val="750"/>
              <a:buFont typeface="Arial"/>
              <a:buNone/>
            </a:pPr>
            <a:fld id="{00000000-1234-1234-1234-123412341234}" type="slidenum">
              <a:rPr b="0" i="0" lang="en-US" sz="750" u="none" cap="none" strike="noStrike">
                <a:solidFill>
                  <a:srgbClr val="7F7F7F"/>
                </a:solidFill>
                <a:latin typeface="Arial"/>
                <a:ea typeface="Arial"/>
                <a:cs typeface="Arial"/>
                <a:sym typeface="Arial"/>
              </a:rPr>
              <a:t>‹#›</a:t>
            </a:fld>
            <a:endParaRPr b="0" i="0" sz="750" u="none" cap="none" strike="noStrik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525" u="none" cap="none" strike="noStrike">
                <a:solidFill>
                  <a:srgbClr val="7F7F7F"/>
                </a:solidFill>
                <a:latin typeface="Arial"/>
                <a:ea typeface="Arial"/>
                <a:cs typeface="Arial"/>
                <a:sym typeface="Arial"/>
              </a:rPr>
              <a:t>Copyright © 2021 by Boston Consulting Group. All rights reserved.</a:t>
            </a:r>
            <a:endParaRPr b="0" i="0" sz="525" u="none" cap="none" strike="noStrik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b="6866" l="0" r="0" t="9052"/>
          <a:stretch/>
        </p:blipFill>
        <p:spPr>
          <a:xfrm rot="120000">
            <a:off x="3345129" y="2555853"/>
            <a:ext cx="2021000" cy="2592413"/>
          </a:xfrm>
          <a:custGeom>
            <a:rect b="b" l="l" r="r" t="t"/>
            <a:pathLst>
              <a:path extrusionOk="0" h="3456551" w="2694666">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mc:Choice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AND_BODY_1">
    <p:bg>
      <p:bgPr>
        <a:gradFill>
          <a:gsLst>
            <a:gs pos="0">
              <a:schemeClr val="accent1"/>
            </a:gs>
            <a:gs pos="100000">
              <a:schemeClr val="accent2"/>
            </a:gs>
          </a:gsLst>
          <a:lin ang="0" scaled="0"/>
        </a:gradFill>
      </p:bgPr>
    </p:bg>
    <p:spTree>
      <p:nvGrpSpPr>
        <p:cNvPr id="33" name="Shape 33"/>
        <p:cNvGrpSpPr/>
        <p:nvPr/>
      </p:nvGrpSpPr>
      <p:grpSpPr>
        <a:xfrm>
          <a:off x="0" y="0"/>
          <a:ext cx="0" cy="0"/>
          <a:chOff x="0" y="0"/>
          <a:chExt cx="0" cy="0"/>
        </a:xfrm>
      </p:grpSpPr>
      <p:sp>
        <p:nvSpPr>
          <p:cNvPr id="34" name="Google Shape;34;p259"/>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b="0" l="0" r="0" t="0"/>
          <a:stretch/>
        </p:blipFill>
        <p:spPr>
          <a:xfrm>
            <a:off x="9305354" y="4458500"/>
            <a:ext cx="1338247" cy="290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p:cSld name="TITLE_2_1">
    <p:bg>
      <p:bgPr>
        <a:gradFill>
          <a:gsLst>
            <a:gs pos="0">
              <a:schemeClr val="accent1"/>
            </a:gs>
            <a:gs pos="100000">
              <a:schemeClr val="accent2"/>
            </a:gs>
          </a:gsLst>
          <a:lin ang="0" scaled="0"/>
        </a:gradFill>
      </p:bgPr>
    </p:bg>
    <p:spTree>
      <p:nvGrpSpPr>
        <p:cNvPr id="42" name="Shape 42"/>
        <p:cNvGrpSpPr/>
        <p:nvPr/>
      </p:nvGrpSpPr>
      <p:grpSpPr>
        <a:xfrm>
          <a:off x="0" y="0"/>
          <a:ext cx="0" cy="0"/>
          <a:chOff x="0" y="0"/>
          <a:chExt cx="0" cy="0"/>
        </a:xfrm>
      </p:grpSpPr>
      <p:sp>
        <p:nvSpPr>
          <p:cNvPr id="43" name="Google Shape;43;p260"/>
          <p:cNvSpPr/>
          <p:nvPr/>
        </p:nvSpPr>
        <p:spPr>
          <a:xfrm flipH="1">
            <a:off x="382875" y="457550"/>
            <a:ext cx="88758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60"/>
          <p:cNvSpPr/>
          <p:nvPr/>
        </p:nvSpPr>
        <p:spPr>
          <a:xfrm rot="5400000">
            <a:off x="166850" y="673550"/>
            <a:ext cx="546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6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p26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47" name="Google Shape;47;p2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p:cSld name="Side_Callout_Pink">
    <p:spTree>
      <p:nvGrpSpPr>
        <p:cNvPr id="48"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6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51" name="Google Shape;51;p261"/>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1200"/>
              <a:buNone/>
              <a:defRPr sz="1200">
                <a:solidFill>
                  <a:srgbClr val="FFFFFF"/>
                </a:solidFill>
              </a:defRPr>
            </a:lvl1pPr>
            <a:lvl2pPr indent="-228600" lvl="1" marL="914400" algn="l">
              <a:lnSpc>
                <a:spcPct val="90000"/>
              </a:lnSpc>
              <a:spcBef>
                <a:spcPts val="500"/>
              </a:spcBef>
              <a:spcAft>
                <a:spcPts val="0"/>
              </a:spcAft>
              <a:buClr>
                <a:srgbClr val="FFFFFF"/>
              </a:buClr>
              <a:buSzPts val="1200"/>
              <a:buNone/>
              <a:defRPr sz="1200">
                <a:solidFill>
                  <a:srgbClr val="FFFFFF"/>
                </a:solidFill>
              </a:defRPr>
            </a:lvl2pPr>
            <a:lvl3pPr indent="-228600" lvl="2" marL="1371600" algn="l">
              <a:lnSpc>
                <a:spcPct val="90000"/>
              </a:lnSpc>
              <a:spcBef>
                <a:spcPts val="500"/>
              </a:spcBef>
              <a:spcAft>
                <a:spcPts val="0"/>
              </a:spcAft>
              <a:buClr>
                <a:srgbClr val="FFFFFF"/>
              </a:buClr>
              <a:buSzPts val="1200"/>
              <a:buNone/>
              <a:defRPr sz="1200">
                <a:solidFill>
                  <a:srgbClr val="FFFFFF"/>
                </a:solidFill>
              </a:defRPr>
            </a:lvl3pPr>
            <a:lvl4pPr indent="-228600" lvl="3" marL="1828800" algn="l">
              <a:lnSpc>
                <a:spcPct val="90000"/>
              </a:lnSpc>
              <a:spcBef>
                <a:spcPts val="500"/>
              </a:spcBef>
              <a:spcAft>
                <a:spcPts val="0"/>
              </a:spcAft>
              <a:buClr>
                <a:srgbClr val="FFFFFF"/>
              </a:buClr>
              <a:buSzPts val="1200"/>
              <a:buNone/>
              <a:defRPr sz="1200">
                <a:solidFill>
                  <a:srgbClr val="FFFFFF"/>
                </a:solidFill>
              </a:defRPr>
            </a:lvl4pPr>
            <a:lvl5pPr indent="-228600" lvl="4" marL="2286000" algn="l">
              <a:lnSpc>
                <a:spcPct val="90000"/>
              </a:lnSpc>
              <a:spcBef>
                <a:spcPts val="500"/>
              </a:spcBef>
              <a:spcAft>
                <a:spcPts val="0"/>
              </a:spcAft>
              <a:buClr>
                <a:srgbClr val="FFFFFF"/>
              </a:buClr>
              <a:buSzPts val="1200"/>
              <a:buNone/>
              <a:defRPr sz="1200">
                <a:solidFill>
                  <a:srgbClr val="FFFFFF"/>
                </a:solidFill>
              </a:defRPr>
            </a:lvl5pPr>
            <a:lvl6pPr indent="-304800" lvl="5" marL="2743200" algn="l">
              <a:lnSpc>
                <a:spcPct val="90000"/>
              </a:lnSpc>
              <a:spcBef>
                <a:spcPts val="500"/>
              </a:spcBef>
              <a:spcAft>
                <a:spcPts val="0"/>
              </a:spcAft>
              <a:buClr>
                <a:srgbClr val="FFFFFF"/>
              </a:buClr>
              <a:buSzPts val="1200"/>
              <a:buChar char="•"/>
              <a:defRPr sz="1200">
                <a:solidFill>
                  <a:srgbClr val="FFFFFF"/>
                </a:solidFill>
              </a:defRPr>
            </a:lvl6pPr>
            <a:lvl7pPr indent="-304800" lvl="6" marL="3200400" algn="l">
              <a:lnSpc>
                <a:spcPct val="90000"/>
              </a:lnSpc>
              <a:spcBef>
                <a:spcPts val="500"/>
              </a:spcBef>
              <a:spcAft>
                <a:spcPts val="0"/>
              </a:spcAft>
              <a:buClr>
                <a:srgbClr val="FFFFFF"/>
              </a:buClr>
              <a:buSzPts val="1200"/>
              <a:buChar char="•"/>
              <a:defRPr sz="1200">
                <a:solidFill>
                  <a:srgbClr val="FFFFFF"/>
                </a:solidFill>
              </a:defRPr>
            </a:lvl7pPr>
            <a:lvl8pPr indent="-304800" lvl="7" marL="3657600" algn="l">
              <a:lnSpc>
                <a:spcPct val="90000"/>
              </a:lnSpc>
              <a:spcBef>
                <a:spcPts val="500"/>
              </a:spcBef>
              <a:spcAft>
                <a:spcPts val="0"/>
              </a:spcAft>
              <a:buClr>
                <a:srgbClr val="FFFFFF"/>
              </a:buClr>
              <a:buSzPts val="1200"/>
              <a:buChar char="•"/>
              <a:defRPr sz="1200">
                <a:solidFill>
                  <a:srgbClr val="FFFFFF"/>
                </a:solidFill>
              </a:defRPr>
            </a:lvl8pPr>
            <a:lvl9pPr indent="-304800" lvl="8" marL="411480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52" name="Google Shape;52;p261"/>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
        <p:nvSpPr>
          <p:cNvPr id="53" name="Google Shape;53;p261"/>
          <p:cNvSpPr/>
          <p:nvPr/>
        </p:nvSpPr>
        <p:spPr>
          <a:xfrm rot="5400000">
            <a:off x="32925" y="223650"/>
            <a:ext cx="560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58" name="Shape 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Gradient">
  <p:cSld name="TITLE_AND_BODY_5">
    <p:bg>
      <p:bgPr>
        <a:gradFill>
          <a:gsLst>
            <a:gs pos="0">
              <a:srgbClr val="25A8E1"/>
            </a:gs>
            <a:gs pos="100000">
              <a:srgbClr val="29378F"/>
            </a:gs>
          </a:gsLst>
          <a:lin ang="2698631" scaled="0"/>
        </a:gradFill>
      </p:bgPr>
    </p:bg>
    <p:spTree>
      <p:nvGrpSpPr>
        <p:cNvPr id="59" name="Shape 59"/>
        <p:cNvGrpSpPr/>
        <p:nvPr/>
      </p:nvGrpSpPr>
      <p:grpSpPr>
        <a:xfrm>
          <a:off x="0" y="0"/>
          <a:ext cx="0" cy="0"/>
          <a:chOff x="0" y="0"/>
          <a:chExt cx="0" cy="0"/>
        </a:xfrm>
      </p:grpSpPr>
      <p:sp>
        <p:nvSpPr>
          <p:cNvPr id="60" name="Google Shape;60;p2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ype="title">
  <p:cSld name="TITLE">
    <p:bg>
      <p:bgPr>
        <a:solidFill>
          <a:srgbClr val="000000"/>
        </a:solidFill>
      </p:bgPr>
    </p:bg>
    <p:spTree>
      <p:nvGrpSpPr>
        <p:cNvPr id="61" name="Shape 61"/>
        <p:cNvGrpSpPr/>
        <p:nvPr/>
      </p:nvGrpSpPr>
      <p:grpSpPr>
        <a:xfrm>
          <a:off x="0" y="0"/>
          <a:ext cx="0" cy="0"/>
          <a:chOff x="0" y="0"/>
          <a:chExt cx="0" cy="0"/>
        </a:xfrm>
      </p:grpSpPr>
      <p:sp>
        <p:nvSpPr>
          <p:cNvPr id="62" name="Google Shape;62;p2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255"/>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rgbClr val="FFFFFF"/>
              </a:buClr>
              <a:buSzPts val="5100"/>
              <a:buFont typeface="Arial"/>
              <a:buNone/>
              <a:defRPr b="1" i="0" sz="51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9pPr>
          </a:lstStyle>
          <a:p/>
        </p:txBody>
      </p:sp>
      <p:sp>
        <p:nvSpPr>
          <p:cNvPr id="7" name="Google Shape;7;p255"/>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1pPr>
            <a:lvl2pPr indent="-228600" lvl="1" marL="914400" marR="0" rtl="0" algn="ctr">
              <a:lnSpc>
                <a:spcPct val="100000"/>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2pPr>
            <a:lvl3pPr indent="-228600" lvl="2" marL="1371600" marR="0" rtl="0" algn="ctr">
              <a:lnSpc>
                <a:spcPct val="100000"/>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3pPr>
            <a:lvl4pPr indent="-228600" lvl="3" marL="1828800" marR="0" rtl="0" algn="ctr">
              <a:lnSpc>
                <a:spcPct val="100000"/>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4pPr>
            <a:lvl5pPr indent="-228600" lvl="4" marL="2286000" marR="0" rtl="0" algn="ctr">
              <a:lnSpc>
                <a:spcPct val="100000"/>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5pPr>
            <a:lvl6pPr indent="-349250" lvl="5" marL="2743200" marR="0" rtl="0" algn="ctr">
              <a:lnSpc>
                <a:spcPct val="100000"/>
              </a:lnSpc>
              <a:spcBef>
                <a:spcPts val="0"/>
              </a:spcBef>
              <a:spcAft>
                <a:spcPts val="0"/>
              </a:spcAft>
              <a:buClr>
                <a:srgbClr val="FFFFFF"/>
              </a:buClr>
              <a:buSzPts val="1900"/>
              <a:buFont typeface="Arial"/>
              <a:buChar char="•"/>
              <a:defRPr b="0" i="0" sz="2700" u="none" cap="none" strike="noStrike">
                <a:solidFill>
                  <a:srgbClr val="FFFFFF"/>
                </a:solidFill>
                <a:latin typeface="Arial"/>
                <a:ea typeface="Arial"/>
                <a:cs typeface="Arial"/>
                <a:sym typeface="Arial"/>
              </a:defRPr>
            </a:lvl6pPr>
            <a:lvl7pPr indent="-400050" lvl="6" marL="3200400" marR="0" rtl="0" algn="ctr">
              <a:lnSpc>
                <a:spcPct val="100000"/>
              </a:lnSpc>
              <a:spcBef>
                <a:spcPts val="0"/>
              </a:spcBef>
              <a:spcAft>
                <a:spcPts val="0"/>
              </a:spcAft>
              <a:buClr>
                <a:srgbClr val="FFFFFF"/>
              </a:buClr>
              <a:buSzPts val="2700"/>
              <a:buFont typeface="Arial"/>
              <a:buChar char="•"/>
              <a:defRPr b="0" i="0" sz="2700" u="none" cap="none" strike="noStrike">
                <a:solidFill>
                  <a:srgbClr val="FFFFFF"/>
                </a:solidFill>
                <a:latin typeface="Arial"/>
                <a:ea typeface="Arial"/>
                <a:cs typeface="Arial"/>
                <a:sym typeface="Arial"/>
              </a:defRPr>
            </a:lvl7pPr>
            <a:lvl8pPr indent="-400050" lvl="7" marL="3657600" marR="0" rtl="0" algn="ctr">
              <a:lnSpc>
                <a:spcPct val="100000"/>
              </a:lnSpc>
              <a:spcBef>
                <a:spcPts val="0"/>
              </a:spcBef>
              <a:spcAft>
                <a:spcPts val="0"/>
              </a:spcAft>
              <a:buClr>
                <a:srgbClr val="FFFFFF"/>
              </a:buClr>
              <a:buSzPts val="2700"/>
              <a:buFont typeface="Arial"/>
              <a:buChar char="•"/>
              <a:defRPr b="0" i="0" sz="2700" u="none" cap="none" strike="noStrike">
                <a:solidFill>
                  <a:srgbClr val="FFFFFF"/>
                </a:solidFill>
                <a:latin typeface="Arial"/>
                <a:ea typeface="Arial"/>
                <a:cs typeface="Arial"/>
                <a:sym typeface="Arial"/>
              </a:defRPr>
            </a:lvl8pPr>
            <a:lvl9pPr indent="-400050" lvl="8" marL="4114800" marR="0" rtl="0" algn="ctr">
              <a:lnSpc>
                <a:spcPct val="100000"/>
              </a:lnSpc>
              <a:spcBef>
                <a:spcPts val="0"/>
              </a:spcBef>
              <a:spcAft>
                <a:spcPts val="0"/>
              </a:spcAft>
              <a:buClr>
                <a:srgbClr val="FFFFFF"/>
              </a:buClr>
              <a:buSzPts val="2700"/>
              <a:buFont typeface="Arial"/>
              <a:buChar char="•"/>
              <a:defRPr b="0" i="0" sz="2700" u="none" cap="none" strike="noStrike">
                <a:solidFill>
                  <a:srgbClr val="FFFFFF"/>
                </a:solidFill>
                <a:latin typeface="Arial"/>
                <a:ea typeface="Arial"/>
                <a:cs typeface="Arial"/>
                <a:sym typeface="Arial"/>
              </a:defRPr>
            </a:lvl9pPr>
          </a:lstStyle>
          <a:p/>
        </p:txBody>
      </p:sp>
      <p:sp>
        <p:nvSpPr>
          <p:cNvPr id="8" name="Google Shape;8;p2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6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7.png"/><Relationship Id="rId4" Type="http://schemas.openxmlformats.org/officeDocument/2006/relationships/image" Target="../media/image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7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image" Target="../media/image7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 Id="rId3" Type="http://schemas.openxmlformats.org/officeDocument/2006/relationships/image" Target="../media/image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 Id="rId3" Type="http://schemas.openxmlformats.org/officeDocument/2006/relationships/image" Target="../media/image7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2.xml"/><Relationship Id="rId3" Type="http://schemas.openxmlformats.org/officeDocument/2006/relationships/image" Target="../media/image7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hyperlink" Target="https://sonarcloud.io/" TargetMode="Externa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 Id="rId3" Type="http://schemas.openxmlformats.org/officeDocument/2006/relationships/hyperlink" Target="https://www.whitesourcesoftware.com/" TargetMode="External"/><Relationship Id="rId4" Type="http://schemas.openxmlformats.org/officeDocument/2006/relationships/image" Target="../media/image7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 Id="rId3" Type="http://schemas.openxmlformats.org/officeDocument/2006/relationships/image" Target="../media/image7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6.xml"/><Relationship Id="rId3" Type="http://schemas.openxmlformats.org/officeDocument/2006/relationships/image" Target="../media/image7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7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 Id="rId3" Type="http://schemas.openxmlformats.org/officeDocument/2006/relationships/image" Target="../media/image7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 Id="rId3" Type="http://schemas.openxmlformats.org/officeDocument/2006/relationships/hyperlink" Target="https://www.zaproxy.org/" TargetMode="External"/><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 Id="rId3" Type="http://schemas.openxmlformats.org/officeDocument/2006/relationships/image" Target="../media/image7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1.xml"/><Relationship Id="rId3" Type="http://schemas.openxmlformats.org/officeDocument/2006/relationships/image" Target="../media/image7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2.xml"/><Relationship Id="rId3" Type="http://schemas.openxmlformats.org/officeDocument/2006/relationships/image" Target="../media/image7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7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4.xml"/><Relationship Id="rId3" Type="http://schemas.openxmlformats.org/officeDocument/2006/relationships/image" Target="../media/image7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5.xml"/><Relationship Id="rId3" Type="http://schemas.openxmlformats.org/officeDocument/2006/relationships/image" Target="../media/image7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7.xml"/><Relationship Id="rId3" Type="http://schemas.openxmlformats.org/officeDocument/2006/relationships/image" Target="../media/image7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8.xml"/><Relationship Id="rId3" Type="http://schemas.openxmlformats.org/officeDocument/2006/relationships/image" Target="../media/image7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9.xml"/><Relationship Id="rId3" Type="http://schemas.openxmlformats.org/officeDocument/2006/relationships/image" Target="../media/image7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1.xml"/><Relationship Id="rId3" Type="http://schemas.openxmlformats.org/officeDocument/2006/relationships/image" Target="../media/image7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 Id="rId3" Type="http://schemas.openxmlformats.org/officeDocument/2006/relationships/image" Target="../media/image7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 Id="rId3" Type="http://schemas.openxmlformats.org/officeDocument/2006/relationships/image" Target="../media/image7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4.xml"/><Relationship Id="rId3" Type="http://schemas.openxmlformats.org/officeDocument/2006/relationships/image" Target="../media/image7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 Id="rId3" Type="http://schemas.openxmlformats.org/officeDocument/2006/relationships/image" Target="../media/image7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7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 Id="rId3" Type="http://schemas.openxmlformats.org/officeDocument/2006/relationships/image" Target="../media/image7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 Id="rId3" Type="http://schemas.openxmlformats.org/officeDocument/2006/relationships/hyperlink" Target="https://www.aquasec.com/" TargetMode="External"/><Relationship Id="rId4" Type="http://schemas.openxmlformats.org/officeDocument/2006/relationships/hyperlink" Target="https://docs.paloaltonetworks.com/prisma/prisma-cloud/" TargetMode="External"/><Relationship Id="rId5" Type="http://schemas.openxmlformats.org/officeDocument/2006/relationships/image" Target="../media/image7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9.xml"/><Relationship Id="rId3" Type="http://schemas.openxmlformats.org/officeDocument/2006/relationships/hyperlink" Target="https://github.com/dxa4481/truffleHog/" TargetMode="External"/><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0.xml"/><Relationship Id="rId3" Type="http://schemas.openxmlformats.org/officeDocument/2006/relationships/image" Target="../media/image7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1.xml"/><Relationship Id="rId3" Type="http://schemas.openxmlformats.org/officeDocument/2006/relationships/image" Target="../media/image8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2.xml"/><Relationship Id="rId3" Type="http://schemas.openxmlformats.org/officeDocument/2006/relationships/image" Target="../media/image8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8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8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8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77.png"/><Relationship Id="rId4" Type="http://schemas.openxmlformats.org/officeDocument/2006/relationships/image" Target="../media/image9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hyperlink" Target="https://docs.python.org/3/library/unittest.html#assert-methods"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1.xml"/><Relationship Id="rId3" Type="http://schemas.openxmlformats.org/officeDocument/2006/relationships/hyperlink" Target="https://git-scm.com/"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8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1.xml"/><Relationship Id="rId3" Type="http://schemas.openxmlformats.org/officeDocument/2006/relationships/hyperlink" Target="https://www.markdownguide.org/cheat-sheet"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9.xml"/><Relationship Id="rId3"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2.xml"/><Relationship Id="rId3" Type="http://schemas.openxmlformats.org/officeDocument/2006/relationships/image" Target="../media/image90.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87.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2.xml"/><Relationship Id="rId3" Type="http://schemas.openxmlformats.org/officeDocument/2006/relationships/image" Target="../media/image91.png"/><Relationship Id="rId4" Type="http://schemas.openxmlformats.org/officeDocument/2006/relationships/image" Target="../media/image6.png"/><Relationship Id="rId5" Type="http://schemas.openxmlformats.org/officeDocument/2006/relationships/image" Target="../media/image89.png"/><Relationship Id="rId6" Type="http://schemas.openxmlformats.org/officeDocument/2006/relationships/image" Target="../media/image1.png"/><Relationship Id="rId7"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hyperlink" Target="https://docs.microsoft.com/en-us/devops/plan/what-is-scru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40" Type="http://schemas.openxmlformats.org/officeDocument/2006/relationships/image" Target="../media/image54.png"/><Relationship Id="rId20" Type="http://schemas.openxmlformats.org/officeDocument/2006/relationships/image" Target="../media/image33.png"/><Relationship Id="rId22" Type="http://schemas.openxmlformats.org/officeDocument/2006/relationships/image" Target="../media/image34.png"/><Relationship Id="rId21" Type="http://schemas.openxmlformats.org/officeDocument/2006/relationships/image" Target="../media/image47.png"/><Relationship Id="rId24" Type="http://schemas.openxmlformats.org/officeDocument/2006/relationships/image" Target="../media/image37.jpg"/><Relationship Id="rId23"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1.png"/><Relationship Id="rId26" Type="http://schemas.openxmlformats.org/officeDocument/2006/relationships/image" Target="../media/image35.png"/><Relationship Id="rId25" Type="http://schemas.openxmlformats.org/officeDocument/2006/relationships/image" Target="../media/image31.png"/><Relationship Id="rId28" Type="http://schemas.openxmlformats.org/officeDocument/2006/relationships/image" Target="../media/image38.png"/><Relationship Id="rId27" Type="http://schemas.openxmlformats.org/officeDocument/2006/relationships/image" Target="../media/image36.png"/><Relationship Id="rId5" Type="http://schemas.openxmlformats.org/officeDocument/2006/relationships/image" Target="../media/image15.jpg"/><Relationship Id="rId6" Type="http://schemas.openxmlformats.org/officeDocument/2006/relationships/image" Target="../media/image22.png"/><Relationship Id="rId29" Type="http://schemas.openxmlformats.org/officeDocument/2006/relationships/image" Target="../media/image39.png"/><Relationship Id="rId7" Type="http://schemas.openxmlformats.org/officeDocument/2006/relationships/image" Target="../media/image13.png"/><Relationship Id="rId8" Type="http://schemas.openxmlformats.org/officeDocument/2006/relationships/image" Target="../media/image23.png"/><Relationship Id="rId31" Type="http://schemas.openxmlformats.org/officeDocument/2006/relationships/image" Target="../media/image40.jpg"/><Relationship Id="rId30" Type="http://schemas.openxmlformats.org/officeDocument/2006/relationships/image" Target="../media/image41.png"/><Relationship Id="rId11" Type="http://schemas.openxmlformats.org/officeDocument/2006/relationships/image" Target="../media/image20.png"/><Relationship Id="rId33" Type="http://schemas.openxmlformats.org/officeDocument/2006/relationships/image" Target="../media/image45.png"/><Relationship Id="rId10" Type="http://schemas.openxmlformats.org/officeDocument/2006/relationships/image" Target="../media/image19.jpg"/><Relationship Id="rId32" Type="http://schemas.openxmlformats.org/officeDocument/2006/relationships/image" Target="../media/image42.png"/><Relationship Id="rId13" Type="http://schemas.openxmlformats.org/officeDocument/2006/relationships/image" Target="../media/image25.png"/><Relationship Id="rId35" Type="http://schemas.openxmlformats.org/officeDocument/2006/relationships/image" Target="../media/image43.png"/><Relationship Id="rId12" Type="http://schemas.openxmlformats.org/officeDocument/2006/relationships/image" Target="../media/image26.png"/><Relationship Id="rId34" Type="http://schemas.openxmlformats.org/officeDocument/2006/relationships/image" Target="../media/image44.png"/><Relationship Id="rId15" Type="http://schemas.openxmlformats.org/officeDocument/2006/relationships/image" Target="../media/image27.png"/><Relationship Id="rId37" Type="http://schemas.openxmlformats.org/officeDocument/2006/relationships/image" Target="../media/image50.png"/><Relationship Id="rId14" Type="http://schemas.openxmlformats.org/officeDocument/2006/relationships/image" Target="../media/image29.png"/><Relationship Id="rId36" Type="http://schemas.openxmlformats.org/officeDocument/2006/relationships/image" Target="../media/image46.png"/><Relationship Id="rId17" Type="http://schemas.openxmlformats.org/officeDocument/2006/relationships/image" Target="../media/image32.png"/><Relationship Id="rId39" Type="http://schemas.openxmlformats.org/officeDocument/2006/relationships/image" Target="../media/image52.png"/><Relationship Id="rId16" Type="http://schemas.openxmlformats.org/officeDocument/2006/relationships/image" Target="../media/image28.png"/><Relationship Id="rId38" Type="http://schemas.openxmlformats.org/officeDocument/2006/relationships/image" Target="../media/image55.png"/><Relationship Id="rId19" Type="http://schemas.openxmlformats.org/officeDocument/2006/relationships/image" Target="../media/image48.png"/><Relationship Id="rId18"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3.jpg"/><Relationship Id="rId4" Type="http://schemas.openxmlformats.org/officeDocument/2006/relationships/image" Target="../media/image58.jpg"/><Relationship Id="rId5" Type="http://schemas.openxmlformats.org/officeDocument/2006/relationships/image" Target="../media/image6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9.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6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cheatsheetseries.owasp.org/cheatsheets/Cross_Site_Scripting_Prevention_Cheat_Sheet.html"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6" name="Shape 226"/>
        <p:cNvGrpSpPr/>
        <p:nvPr/>
      </p:nvGrpSpPr>
      <p:grpSpPr>
        <a:xfrm>
          <a:off x="0" y="0"/>
          <a:ext cx="0" cy="0"/>
          <a:chOff x="0" y="0"/>
          <a:chExt cx="0" cy="0"/>
        </a:xfrm>
      </p:grpSpPr>
      <p:sp>
        <p:nvSpPr>
          <p:cNvPr id="227" name="Google Shape;227;p1"/>
          <p:cNvSpPr txBox="1"/>
          <p:nvPr>
            <p:ph type="title"/>
          </p:nvPr>
        </p:nvSpPr>
        <p:spPr>
          <a:xfrm>
            <a:off x="705000" y="2516825"/>
            <a:ext cx="8520600" cy="885942"/>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t/>
            </a:r>
            <a:endParaRPr/>
          </a:p>
          <a:p>
            <a:pPr indent="0" lvl="0" marL="0" rtl="0" algn="l">
              <a:lnSpc>
                <a:spcPct val="100000"/>
              </a:lnSpc>
              <a:spcBef>
                <a:spcPts val="0"/>
              </a:spcBef>
              <a:spcAft>
                <a:spcPts val="0"/>
              </a:spcAft>
              <a:buSzPts val="3500"/>
              <a:buNone/>
            </a:pPr>
            <a:r>
              <a:rPr lang="en-US" sz="2700"/>
              <a:t>Welcome</a:t>
            </a:r>
            <a:endParaRPr sz="2700"/>
          </a:p>
          <a:p>
            <a:pPr indent="0" lvl="0" marL="0" rtl="0" algn="l">
              <a:lnSpc>
                <a:spcPct val="100000"/>
              </a:lnSpc>
              <a:spcBef>
                <a:spcPts val="0"/>
              </a:spcBef>
              <a:spcAft>
                <a:spcPts val="0"/>
              </a:spcAft>
              <a:buSzPts val="3500"/>
              <a:buNone/>
            </a:pPr>
            <a:r>
              <a:rPr lang="en-US" sz="4500"/>
              <a:t>EIC EDGE – Week 1</a:t>
            </a:r>
            <a:br>
              <a:rPr lang="en-US" sz="4500"/>
            </a:br>
            <a:r>
              <a:rPr lang="en-US" sz="2800"/>
              <a:t>Software Development Methodology</a:t>
            </a:r>
            <a:endParaRPr sz="4500"/>
          </a:p>
        </p:txBody>
      </p:sp>
      <p:pic>
        <p:nvPicPr>
          <p:cNvPr id="228" name="Google Shape;228;p1"/>
          <p:cNvPicPr preferRelativeResize="0"/>
          <p:nvPr/>
        </p:nvPicPr>
        <p:blipFill rotWithShape="1">
          <a:blip r:embed="rId3">
            <a:alphaModFix/>
          </a:blip>
          <a:srcRect b="0" l="0" r="0" t="0"/>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0"/>
              </a:spcBef>
              <a:spcAft>
                <a:spcPts val="0"/>
              </a:spcAft>
              <a:buClr>
                <a:srgbClr val="404040"/>
              </a:buClr>
              <a:buSzPts val="1500"/>
              <a:buFont typeface="Arial"/>
              <a:buChar char="●"/>
            </a:pPr>
            <a:r>
              <a:rPr b="1" i="0" lang="en-US" sz="1500" u="none" cap="none" strike="noStrike">
                <a:solidFill>
                  <a:srgbClr val="404040"/>
                </a:solidFill>
                <a:latin typeface="Arial"/>
                <a:ea typeface="Arial"/>
                <a:cs typeface="Arial"/>
                <a:sym typeface="Arial"/>
              </a:rPr>
              <a:t>Day Three</a:t>
            </a:r>
            <a:endParaRPr/>
          </a:p>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Introduction to DevSecOps</a:t>
            </a:r>
            <a:endParaRPr/>
          </a:p>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Introduction to Test-Driven Development (TDD)</a:t>
            </a:r>
            <a:endParaRPr/>
          </a:p>
          <a:p>
            <a:pPr indent="-228600" lvl="0" marL="457200" marR="0" rtl="0" algn="l">
              <a:lnSpc>
                <a:spcPct val="150000"/>
              </a:lnSpc>
              <a:spcBef>
                <a:spcPts val="0"/>
              </a:spcBef>
              <a:spcAft>
                <a:spcPts val="0"/>
              </a:spcAft>
              <a:buClr>
                <a:srgbClr val="404040"/>
              </a:buClr>
              <a:buSzPts val="1500"/>
              <a:buFont typeface="Arial"/>
              <a:buNone/>
            </a:pPr>
            <a:r>
              <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0"/>
              </a:spcBef>
              <a:spcAft>
                <a:spcPts val="0"/>
              </a:spcAft>
              <a:buClr>
                <a:srgbClr val="404040"/>
              </a:buClr>
              <a:buSzPts val="1500"/>
              <a:buFont typeface="Arial"/>
              <a:buChar char="●"/>
            </a:pPr>
            <a:r>
              <a:rPr b="1" i="0" lang="en-US" sz="1500" u="none" cap="none" strike="noStrike">
                <a:solidFill>
                  <a:srgbClr val="404040"/>
                </a:solidFill>
                <a:latin typeface="Arial"/>
                <a:ea typeface="Arial"/>
                <a:cs typeface="Arial"/>
                <a:sym typeface="Arial"/>
              </a:rPr>
              <a:t>Day Four</a:t>
            </a:r>
            <a:endParaRPr/>
          </a:p>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GitHub Part 1</a:t>
            </a:r>
            <a:endParaRPr/>
          </a:p>
          <a:p>
            <a:pPr indent="0" lvl="0" marL="133350" marR="0" rtl="0" algn="l">
              <a:lnSpc>
                <a:spcPct val="150000"/>
              </a:lnSpc>
              <a:spcBef>
                <a:spcPts val="0"/>
              </a:spcBef>
              <a:spcAft>
                <a:spcPts val="0"/>
              </a:spcAft>
              <a:buNone/>
            </a:pPr>
            <a:r>
              <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0"/>
              </a:spcBef>
              <a:spcAft>
                <a:spcPts val="0"/>
              </a:spcAft>
              <a:buClr>
                <a:srgbClr val="404040"/>
              </a:buClr>
              <a:buSzPts val="1500"/>
              <a:buFont typeface="Arial"/>
              <a:buChar char="●"/>
            </a:pPr>
            <a:r>
              <a:rPr b="1" i="0" lang="en-US" sz="1500" u="none" cap="none" strike="noStrike">
                <a:solidFill>
                  <a:srgbClr val="404040"/>
                </a:solidFill>
                <a:latin typeface="Arial"/>
                <a:ea typeface="Arial"/>
                <a:cs typeface="Arial"/>
                <a:sym typeface="Arial"/>
              </a:rPr>
              <a:t>Day Five</a:t>
            </a:r>
            <a:endParaRPr/>
          </a:p>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GitHub Part 2</a:t>
            </a:r>
            <a:endParaRPr/>
          </a:p>
          <a:p>
            <a:pPr indent="0" lvl="0" marL="133350" marR="0" rtl="0" algn="l">
              <a:lnSpc>
                <a:spcPct val="150000"/>
              </a:lnSpc>
              <a:spcBef>
                <a:spcPts val="0"/>
              </a:spcBef>
              <a:spcAft>
                <a:spcPts val="0"/>
              </a:spcAft>
              <a:buNone/>
            </a:pPr>
            <a:r>
              <a:t/>
            </a:r>
            <a:endParaRPr b="0" i="0" sz="1500" u="none" cap="none" strike="noStrike">
              <a:solidFill>
                <a:srgbClr val="404040"/>
              </a:solidFill>
              <a:latin typeface="Arial"/>
              <a:ea typeface="Arial"/>
              <a:cs typeface="Arial"/>
              <a:sym typeface="Arial"/>
            </a:endParaRPr>
          </a:p>
        </p:txBody>
      </p:sp>
      <p:sp>
        <p:nvSpPr>
          <p:cNvPr id="345" name="Google Shape;34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9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0" name="Google Shape;1010;p99"/>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Leverage MFA (Multi-Factor Authentication)</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 a CAPTCHA (though I hate them!)</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Gather details about user devices to create a “fingerprint” for incoming sessions – if same “fingerprint” is logged several times in sequence, block</a:t>
            </a:r>
            <a:endParaRPr/>
          </a:p>
        </p:txBody>
      </p:sp>
      <p:sp>
        <p:nvSpPr>
          <p:cNvPr id="1011" name="Google Shape;1011;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0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Leverage IP blacklisting</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Rate-limit non-residential traffic sources (like public Cloud)</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Block headless browsers based on JavaScript calls used</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Disallow e-mail addresses as user IDs</a:t>
            </a:r>
            <a:endParaRPr/>
          </a:p>
        </p:txBody>
      </p:sp>
      <p:sp>
        <p:nvSpPr>
          <p:cNvPr id="1018" name="Google Shape;1018;p1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fef7a34216_0_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1024" name="Google Shape;1024;gfef7a34216_0_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0" lvl="0" marL="228600" rtl="0" algn="l">
              <a:lnSpc>
                <a:spcPct val="100000"/>
              </a:lnSpc>
              <a:spcBef>
                <a:spcPts val="0"/>
              </a:spcBef>
              <a:spcAft>
                <a:spcPts val="0"/>
              </a:spcAft>
              <a:buClr>
                <a:schemeClr val="dk1"/>
              </a:buClr>
              <a:buSzPts val="1300"/>
              <a:buNone/>
            </a:pPr>
            <a:r>
              <a:rPr b="1" i="1" lang="en-US"/>
              <a:t>Which attack best describes when an attacker uses a bot to login to multiple accounts in parallel?</a:t>
            </a:r>
            <a:endParaRPr b="1" i="1"/>
          </a:p>
          <a:p>
            <a:pPr indent="0" lvl="0" marL="228600" rtl="0" algn="l">
              <a:lnSpc>
                <a:spcPct val="100000"/>
              </a:lnSpc>
              <a:spcBef>
                <a:spcPts val="0"/>
              </a:spcBef>
              <a:spcAft>
                <a:spcPts val="0"/>
              </a:spcAft>
              <a:buClr>
                <a:schemeClr val="dk1"/>
              </a:buClr>
              <a:buSzPts val="1300"/>
              <a:buNone/>
            </a:pPr>
            <a:r>
              <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Credential stuffing</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Cross Site Scripting</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SQL Injection</a:t>
            </a:r>
            <a:endParaRPr/>
          </a:p>
          <a:p>
            <a:pPr indent="0" lvl="0" marL="457200" rtl="0" algn="l">
              <a:lnSpc>
                <a:spcPct val="100000"/>
              </a:lnSpc>
              <a:spcBef>
                <a:spcPts val="0"/>
              </a:spcBef>
              <a:spcAft>
                <a:spcPts val="0"/>
              </a:spcAft>
              <a:buNone/>
            </a:pPr>
            <a:r>
              <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25" name="Google Shape;1025;gfef7a34216_0_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gfef7a34216_0_1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1031" name="Google Shape;1031;gfef7a34216_0_12"/>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0" lvl="0" marL="228600" rtl="0" algn="l">
              <a:lnSpc>
                <a:spcPct val="100000"/>
              </a:lnSpc>
              <a:spcBef>
                <a:spcPts val="0"/>
              </a:spcBef>
              <a:spcAft>
                <a:spcPts val="0"/>
              </a:spcAft>
              <a:buClr>
                <a:schemeClr val="dk1"/>
              </a:buClr>
              <a:buSzPts val="1300"/>
              <a:buNone/>
            </a:pPr>
            <a:r>
              <a:rPr b="1" i="1" lang="en-US"/>
              <a:t>In which attack does the attacker attempt to “clog” the network</a:t>
            </a:r>
            <a:endParaRPr b="1" i="1"/>
          </a:p>
          <a:p>
            <a:pPr indent="0" lvl="0" marL="228600" rtl="0" algn="l">
              <a:lnSpc>
                <a:spcPct val="100000"/>
              </a:lnSpc>
              <a:spcBef>
                <a:spcPts val="0"/>
              </a:spcBef>
              <a:spcAft>
                <a:spcPts val="0"/>
              </a:spcAft>
              <a:buClr>
                <a:schemeClr val="dk1"/>
              </a:buClr>
              <a:buSzPts val="1300"/>
              <a:buNone/>
            </a:pPr>
            <a:r>
              <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Credential stuffing</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Cross Site Scripting</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Large files</a:t>
            </a:r>
            <a:endParaRPr/>
          </a:p>
          <a:p>
            <a:pPr indent="0" lvl="0" marL="457200" rtl="0" algn="l">
              <a:lnSpc>
                <a:spcPct val="100000"/>
              </a:lnSpc>
              <a:spcBef>
                <a:spcPts val="0"/>
              </a:spcBef>
              <a:spcAft>
                <a:spcPts val="0"/>
              </a:spcAft>
              <a:buNone/>
            </a:pPr>
            <a:r>
              <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32" name="Google Shape;1032;gfef7a34216_0_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0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843821"/>
          </a:xfrm>
          <a:prstGeom prst="rect">
            <a:avLst/>
          </a:prstGeom>
          <a:noFill/>
          <a:ln>
            <a:noFill/>
          </a:ln>
        </p:spPr>
        <p:txBody>
          <a:bodyPr anchorCtr="0" anchor="t" bIns="45700" lIns="91425" spcFirstLastPara="1" rIns="91425" wrap="square" tIns="45700">
            <a:spAutoFit/>
          </a:bodyPr>
          <a:lstStyle/>
          <a:p>
            <a:pPr indent="-162000" lvl="1" marL="243000" marR="0" rtl="0" algn="l">
              <a:lnSpc>
                <a:spcPct val="100000"/>
              </a:lnSpc>
              <a:spcBef>
                <a:spcPts val="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Disciplined build of security into all phases of SDLC</a:t>
            </a:r>
            <a:endParaRPr/>
          </a:p>
          <a:p>
            <a:pPr indent="-162000" lvl="1" marL="24300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Just-in-time security assessment and testing</a:t>
            </a:r>
            <a:endParaRPr/>
          </a:p>
          <a:p>
            <a:pPr indent="-162000" lvl="1" marL="24300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Security as a “shared responsibility”</a:t>
            </a:r>
            <a:endParaRPr/>
          </a:p>
        </p:txBody>
      </p:sp>
      <p:sp>
        <p:nvSpPr>
          <p:cNvPr id="1041" name="Google Shape;1041;p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0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anchorCtr="0" anchor="t" bIns="45700" lIns="91425" spcFirstLastPara="1" rIns="91425" wrap="square" tIns="45700">
            <a:spAutoFit/>
          </a:bodyPr>
          <a:lstStyle/>
          <a:p>
            <a:pPr indent="0" lvl="1" marL="81000" marR="0" rtl="0" algn="l">
              <a:lnSpc>
                <a:spcPct val="100000"/>
              </a:lnSpc>
              <a:spcBef>
                <a:spcPts val="0"/>
              </a:spcBef>
              <a:spcAft>
                <a:spcPts val="0"/>
              </a:spcAft>
              <a:buNone/>
            </a:pPr>
            <a:r>
              <a:rPr b="0" i="0" lang="en-US" sz="1350" u="none" cap="none" strike="noStrike">
                <a:solidFill>
                  <a:schemeClr val="lt1"/>
                </a:solidFill>
                <a:latin typeface="Arial"/>
                <a:ea typeface="Arial"/>
                <a:cs typeface="Arial"/>
                <a:sym typeface="Arial"/>
              </a:rPr>
              <a:t>To maintain a competitive advantage:</a:t>
            </a:r>
            <a:endParaRPr/>
          </a:p>
          <a:p>
            <a:pPr indent="-162000" lvl="1" marL="24300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We need to deliver software quickly</a:t>
            </a:r>
            <a:endParaRPr/>
          </a:p>
          <a:p>
            <a:pPr indent="-162000" lvl="1" marL="24300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We need that software to have high quality</a:t>
            </a:r>
            <a:endParaRPr/>
          </a:p>
          <a:p>
            <a:pPr indent="-162000" lvl="1" marL="24300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We need that software to be secure</a:t>
            </a:r>
            <a:endParaRPr/>
          </a:p>
        </p:txBody>
      </p:sp>
      <p:sp>
        <p:nvSpPr>
          <p:cNvPr id="1050" name="Google Shape;1050;p102"/>
          <p:cNvSpPr txBox="1"/>
          <p:nvPr/>
        </p:nvSpPr>
        <p:spPr>
          <a:xfrm>
            <a:off x="3945650" y="3918679"/>
            <a:ext cx="4786884" cy="323342"/>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350" u="none" cap="none" strike="noStrike">
                <a:solidFill>
                  <a:schemeClr val="lt1"/>
                </a:solidFill>
                <a:latin typeface="Arial"/>
                <a:ea typeface="Arial"/>
                <a:cs typeface="Arial"/>
                <a:sym typeface="Arial"/>
              </a:rPr>
              <a:t>We want to merge speed &amp; agility with security &amp; quality!</a:t>
            </a:r>
            <a:endParaRPr/>
          </a:p>
        </p:txBody>
      </p:sp>
      <p:sp>
        <p:nvSpPr>
          <p:cNvPr id="1051" name="Google Shape;1051;p1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0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DevSecOps and how can businesses benefit from it?</a:t>
            </a:r>
            <a:endParaRPr/>
          </a:p>
        </p:txBody>
      </p:sp>
      <p:sp>
        <p:nvSpPr>
          <p:cNvPr id="1058" name="Google Shape;1058;p103"/>
          <p:cNvSpPr/>
          <p:nvPr/>
        </p:nvSpPr>
        <p:spPr>
          <a:xfrm>
            <a:off x="776809" y="1312939"/>
            <a:ext cx="7829993"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1" lang="en-US" sz="1200" u="none" cap="none" strike="noStrike">
                <a:solidFill>
                  <a:srgbClr val="000000"/>
                </a:solidFill>
                <a:latin typeface="Arial"/>
                <a:ea typeface="Arial"/>
                <a:cs typeface="Arial"/>
                <a:sym typeface="Arial"/>
              </a:rPr>
              <a:t>DevSecOps integrates software development with IT/SEC operations, leveraging </a:t>
            </a:r>
            <a:r>
              <a:rPr b="1" i="1" lang="en-US" sz="1200" u="none" cap="none" strike="noStrike">
                <a:solidFill>
                  <a:schemeClr val="accent1"/>
                </a:solidFill>
                <a:latin typeface="Arial"/>
                <a:ea typeface="Arial"/>
                <a:cs typeface="Arial"/>
                <a:sym typeface="Arial"/>
              </a:rPr>
              <a:t>automation</a:t>
            </a:r>
            <a:r>
              <a:rPr b="0" i="1" lang="en-US" sz="1200" u="none" cap="none" strike="noStrike">
                <a:solidFill>
                  <a:srgbClr val="000000"/>
                </a:solidFill>
                <a:latin typeface="Arial"/>
                <a:ea typeface="Arial"/>
                <a:cs typeface="Arial"/>
                <a:sym typeface="Arial"/>
              </a:rPr>
              <a:t> to </a:t>
            </a:r>
            <a:r>
              <a:rPr b="1" i="1" lang="en-US" sz="1200" u="none" cap="none" strike="noStrike">
                <a:solidFill>
                  <a:schemeClr val="accent1"/>
                </a:solidFill>
                <a:latin typeface="Arial"/>
                <a:ea typeface="Arial"/>
                <a:cs typeface="Arial"/>
                <a:sym typeface="Arial"/>
              </a:rPr>
              <a:t>shorten the product life-cycle</a:t>
            </a:r>
            <a:r>
              <a:rPr b="1" i="1" lang="en-US" sz="1200" u="none" cap="none" strike="noStrike">
                <a:solidFill>
                  <a:srgbClr val="29BA74"/>
                </a:solidFill>
                <a:latin typeface="Arial"/>
                <a:ea typeface="Arial"/>
                <a:cs typeface="Arial"/>
                <a:sym typeface="Arial"/>
              </a:rPr>
              <a:t> </a:t>
            </a:r>
            <a:r>
              <a:rPr b="0" i="1" lang="en-US" sz="1200" u="none" cap="none" strike="noStrike">
                <a:solidFill>
                  <a:srgbClr val="000000"/>
                </a:solidFill>
                <a:latin typeface="Arial"/>
                <a:ea typeface="Arial"/>
                <a:cs typeface="Arial"/>
                <a:sym typeface="Arial"/>
              </a:rPr>
              <a:t>and </a:t>
            </a:r>
            <a:r>
              <a:rPr b="1" i="1" lang="en-US" sz="1200" u="none" cap="none" strike="noStrike">
                <a:solidFill>
                  <a:schemeClr val="accent1"/>
                </a:solidFill>
                <a:latin typeface="Arial"/>
                <a:ea typeface="Arial"/>
                <a:cs typeface="Arial"/>
                <a:sym typeface="Arial"/>
              </a:rPr>
              <a:t>enable frequent deliveries</a:t>
            </a:r>
            <a:r>
              <a:rPr b="1" i="1" lang="en-US" sz="1200" u="none" cap="none" strike="noStrike">
                <a:solidFill>
                  <a:srgbClr val="29BA74"/>
                </a:solidFill>
                <a:latin typeface="Arial"/>
                <a:ea typeface="Arial"/>
                <a:cs typeface="Arial"/>
                <a:sym typeface="Arial"/>
              </a:rPr>
              <a:t> </a:t>
            </a:r>
            <a:r>
              <a:rPr b="0" i="1" lang="en-US" sz="1200" u="none" cap="none" strike="noStrike">
                <a:solidFill>
                  <a:srgbClr val="000000"/>
                </a:solidFill>
                <a:latin typeface="Arial"/>
                <a:ea typeface="Arial"/>
                <a:cs typeface="Arial"/>
                <a:sym typeface="Arial"/>
              </a:rPr>
              <a:t>aligned with the business needs, while </a:t>
            </a:r>
            <a:r>
              <a:rPr b="1" i="1" lang="en-US" sz="1200" u="none" cap="none" strike="noStrike">
                <a:solidFill>
                  <a:schemeClr val="accent1"/>
                </a:solidFill>
                <a:latin typeface="Arial"/>
                <a:ea typeface="Arial"/>
                <a:cs typeface="Arial"/>
                <a:sym typeface="Arial"/>
              </a:rPr>
              <a:t>ensuring quality</a:t>
            </a:r>
            <a:endParaRPr/>
          </a:p>
        </p:txBody>
      </p:sp>
      <p:grpSp>
        <p:nvGrpSpPr>
          <p:cNvPr id="1059" name="Google Shape;1059;p103"/>
          <p:cNvGrpSpPr/>
          <p:nvPr/>
        </p:nvGrpSpPr>
        <p:grpSpPr>
          <a:xfrm>
            <a:off x="458637" y="1182598"/>
            <a:ext cx="287683" cy="287683"/>
            <a:chOff x="628650" y="3463925"/>
            <a:chExt cx="269875" cy="269875"/>
          </a:xfrm>
        </p:grpSpPr>
        <p:sp>
          <p:nvSpPr>
            <p:cNvPr id="1060" name="Google Shape;1060;p103"/>
            <p:cNvSpPr/>
            <p:nvPr/>
          </p:nvSpPr>
          <p:spPr>
            <a:xfrm>
              <a:off x="628650" y="3463925"/>
              <a:ext cx="269875" cy="269875"/>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061" name="Google Shape;1061;p103"/>
            <p:cNvSpPr/>
            <p:nvPr/>
          </p:nvSpPr>
          <p:spPr>
            <a:xfrm>
              <a:off x="700087" y="3549650"/>
              <a:ext cx="127000" cy="98425"/>
            </a:xfrm>
            <a:custGeom>
              <a:rect b="b" l="l" r="r" t="t"/>
              <a:pathLst>
                <a:path extrusionOk="0" h="464" w="596">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062" name="Google Shape;1062;p103"/>
          <p:cNvSpPr txBox="1"/>
          <p:nvPr/>
        </p:nvSpPr>
        <p:spPr>
          <a:xfrm>
            <a:off x="1091047" y="2877256"/>
            <a:ext cx="3081707" cy="30008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050" u="none" cap="none" strike="noStrike">
                <a:solidFill>
                  <a:srgbClr val="575757"/>
                </a:solidFill>
                <a:latin typeface="Arial"/>
                <a:ea typeface="Arial"/>
                <a:cs typeface="Arial"/>
                <a:sym typeface="Arial"/>
              </a:rPr>
              <a:t>Continuous delivery</a:t>
            </a:r>
            <a:endParaRPr/>
          </a:p>
          <a:p>
            <a:pPr indent="0" lvl="0" marL="0" marR="0" rtl="0" algn="l">
              <a:lnSpc>
                <a:spcPct val="100000"/>
              </a:lnSpc>
              <a:spcBef>
                <a:spcPts val="0"/>
              </a:spcBef>
              <a:spcAft>
                <a:spcPts val="0"/>
              </a:spcAft>
              <a:buNone/>
            </a:pPr>
            <a:r>
              <a:rPr b="0" i="0" lang="en-US" sz="900" u="none" cap="none" strike="noStrike">
                <a:solidFill>
                  <a:srgbClr val="7F7F7F"/>
                </a:solidFill>
                <a:latin typeface="Arial"/>
                <a:ea typeface="Arial"/>
                <a:cs typeface="Arial"/>
                <a:sym typeface="Arial"/>
              </a:rPr>
              <a:t>Ability to deliver software when ready</a:t>
            </a:r>
            <a:endParaRPr/>
          </a:p>
        </p:txBody>
      </p:sp>
      <p:sp>
        <p:nvSpPr>
          <p:cNvPr id="1063" name="Google Shape;1063;p103"/>
          <p:cNvSpPr txBox="1"/>
          <p:nvPr/>
        </p:nvSpPr>
        <p:spPr>
          <a:xfrm>
            <a:off x="1091047" y="3404881"/>
            <a:ext cx="3081707" cy="30008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050" u="none" cap="none" strike="noStrike">
                <a:solidFill>
                  <a:srgbClr val="575757"/>
                </a:solidFill>
                <a:latin typeface="Arial"/>
                <a:ea typeface="Arial"/>
                <a:cs typeface="Arial"/>
                <a:sym typeface="Arial"/>
              </a:rPr>
              <a:t>Continuous deployment</a:t>
            </a:r>
            <a:endParaRPr/>
          </a:p>
          <a:p>
            <a:pPr indent="0" lvl="0" marL="0" marR="0" rtl="0" algn="l">
              <a:lnSpc>
                <a:spcPct val="100000"/>
              </a:lnSpc>
              <a:spcBef>
                <a:spcPts val="0"/>
              </a:spcBef>
              <a:spcAft>
                <a:spcPts val="0"/>
              </a:spcAft>
              <a:buNone/>
            </a:pPr>
            <a:r>
              <a:rPr b="0" i="0" lang="en-US" sz="900" u="none" cap="none" strike="noStrike">
                <a:solidFill>
                  <a:srgbClr val="7F7F7F"/>
                </a:solidFill>
                <a:latin typeface="Arial"/>
                <a:ea typeface="Arial"/>
                <a:cs typeface="Arial"/>
                <a:sym typeface="Arial"/>
              </a:rPr>
              <a:t>One-click release of software to live</a:t>
            </a:r>
            <a:endParaRPr/>
          </a:p>
        </p:txBody>
      </p:sp>
      <p:sp>
        <p:nvSpPr>
          <p:cNvPr id="1064" name="Google Shape;1064;p103"/>
          <p:cNvSpPr txBox="1"/>
          <p:nvPr/>
        </p:nvSpPr>
        <p:spPr>
          <a:xfrm>
            <a:off x="1091047" y="4460445"/>
            <a:ext cx="3252782" cy="4616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050" u="none" cap="none" strike="noStrike">
                <a:solidFill>
                  <a:srgbClr val="575757"/>
                </a:solidFill>
                <a:latin typeface="Arial"/>
                <a:ea typeface="Arial"/>
                <a:cs typeface="Arial"/>
                <a:sym typeface="Arial"/>
              </a:rPr>
              <a:t>Standardized and automated infrastructure mgmt. with built in security</a:t>
            </a:r>
            <a:endParaRPr/>
          </a:p>
          <a:p>
            <a:pPr indent="0" lvl="0" marL="0" marR="0" rtl="0" algn="l">
              <a:lnSpc>
                <a:spcPct val="100000"/>
              </a:lnSpc>
              <a:spcBef>
                <a:spcPts val="0"/>
              </a:spcBef>
              <a:spcAft>
                <a:spcPts val="0"/>
              </a:spcAft>
              <a:buNone/>
            </a:pPr>
            <a:r>
              <a:rPr b="0" i="0" lang="en-US" sz="900" u="none" cap="none" strike="noStrike">
                <a:solidFill>
                  <a:srgbClr val="7F7F7F"/>
                </a:solidFill>
                <a:latin typeface="Arial"/>
                <a:ea typeface="Arial"/>
                <a:cs typeface="Arial"/>
                <a:sym typeface="Arial"/>
              </a:rPr>
              <a:t>Automate environment with infrastructure-as-a-code (IaC),</a:t>
            </a:r>
            <a:endParaRPr/>
          </a:p>
        </p:txBody>
      </p:sp>
      <p:sp>
        <p:nvSpPr>
          <p:cNvPr id="1065" name="Google Shape;1065;p103"/>
          <p:cNvSpPr txBox="1"/>
          <p:nvPr/>
        </p:nvSpPr>
        <p:spPr>
          <a:xfrm>
            <a:off x="1091047" y="2349631"/>
            <a:ext cx="3081707" cy="30008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050" u="none" cap="none" strike="noStrike">
                <a:solidFill>
                  <a:srgbClr val="575757"/>
                </a:solidFill>
                <a:latin typeface="Arial"/>
                <a:ea typeface="Arial"/>
                <a:cs typeface="Arial"/>
                <a:sym typeface="Arial"/>
              </a:rPr>
              <a:t>Continuous integration</a:t>
            </a:r>
            <a:endParaRPr/>
          </a:p>
          <a:p>
            <a:pPr indent="0" lvl="0" marL="0" marR="0" rtl="0" algn="l">
              <a:lnSpc>
                <a:spcPct val="100000"/>
              </a:lnSpc>
              <a:spcBef>
                <a:spcPts val="0"/>
              </a:spcBef>
              <a:spcAft>
                <a:spcPts val="0"/>
              </a:spcAft>
              <a:buNone/>
            </a:pPr>
            <a:r>
              <a:rPr b="0" i="0" lang="en-US" sz="900" u="none" cap="none" strike="noStrike">
                <a:solidFill>
                  <a:srgbClr val="7F7F7F"/>
                </a:solidFill>
                <a:latin typeface="Arial"/>
                <a:ea typeface="Arial"/>
                <a:cs typeface="Arial"/>
                <a:sym typeface="Arial"/>
              </a:rPr>
              <a:t>Automated testing and single source code mgmt. system</a:t>
            </a:r>
            <a:endParaRPr/>
          </a:p>
        </p:txBody>
      </p:sp>
      <p:sp>
        <p:nvSpPr>
          <p:cNvPr id="1066" name="Google Shape;1066;p103"/>
          <p:cNvSpPr txBox="1"/>
          <p:nvPr/>
        </p:nvSpPr>
        <p:spPr>
          <a:xfrm>
            <a:off x="1091047" y="3770924"/>
            <a:ext cx="3081707" cy="62324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050" u="none" cap="none" strike="noStrike">
                <a:solidFill>
                  <a:srgbClr val="575757"/>
                </a:solidFill>
                <a:latin typeface="Arial"/>
                <a:ea typeface="Arial"/>
                <a:cs typeface="Arial"/>
                <a:sym typeface="Arial"/>
              </a:rPr>
              <a:t>Continuous monitoring and autonomic operations</a:t>
            </a:r>
            <a:endParaRPr/>
          </a:p>
          <a:p>
            <a:pPr indent="0" lvl="0" marL="0" marR="0" rtl="0" algn="l">
              <a:lnSpc>
                <a:spcPct val="100000"/>
              </a:lnSpc>
              <a:spcBef>
                <a:spcPts val="0"/>
              </a:spcBef>
              <a:spcAft>
                <a:spcPts val="0"/>
              </a:spcAft>
              <a:buNone/>
            </a:pPr>
            <a:r>
              <a:rPr b="0" i="0" lang="en-US" sz="900" u="none" cap="none" strike="noStrike">
                <a:solidFill>
                  <a:srgbClr val="7F7F7F"/>
                </a:solidFill>
                <a:latin typeface="Arial"/>
                <a:ea typeface="Arial"/>
                <a:cs typeface="Arial"/>
                <a:sym typeface="Arial"/>
              </a:rPr>
              <a:t>Highly</a:t>
            </a:r>
            <a:r>
              <a:rPr b="1" i="0" lang="en-US" sz="1050" u="none" cap="none" strike="noStrike">
                <a:solidFill>
                  <a:srgbClr val="575757"/>
                </a:solidFill>
                <a:latin typeface="Arial"/>
                <a:ea typeface="Arial"/>
                <a:cs typeface="Arial"/>
                <a:sym typeface="Arial"/>
              </a:rPr>
              <a:t> </a:t>
            </a:r>
            <a:r>
              <a:rPr b="0" i="0" lang="en-US" sz="900" u="none" cap="none" strike="noStrike">
                <a:solidFill>
                  <a:srgbClr val="7F7F7F"/>
                </a:solidFill>
                <a:latin typeface="Arial"/>
                <a:ea typeface="Arial"/>
                <a:cs typeface="Arial"/>
                <a:sym typeface="Arial"/>
              </a:rPr>
              <a:t>automated IT Operations, including security, vulnerability scanning</a:t>
            </a:r>
            <a:endParaRPr/>
          </a:p>
        </p:txBody>
      </p:sp>
      <p:grpSp>
        <p:nvGrpSpPr>
          <p:cNvPr id="1067" name="Google Shape;1067;p103"/>
          <p:cNvGrpSpPr/>
          <p:nvPr/>
        </p:nvGrpSpPr>
        <p:grpSpPr>
          <a:xfrm>
            <a:off x="4389993" y="2227598"/>
            <a:ext cx="229628" cy="2521075"/>
            <a:chOff x="5853323" y="2710885"/>
            <a:chExt cx="306171" cy="3361433"/>
          </a:xfrm>
        </p:grpSpPr>
        <p:cxnSp>
          <p:nvCxnSpPr>
            <p:cNvPr id="1068" name="Google Shape;1068;p103"/>
            <p:cNvCxnSpPr/>
            <p:nvPr/>
          </p:nvCxnSpPr>
          <p:spPr>
            <a:xfrm>
              <a:off x="6006409" y="2710885"/>
              <a:ext cx="0" cy="3361433"/>
            </a:xfrm>
            <a:prstGeom prst="straightConnector1">
              <a:avLst/>
            </a:prstGeom>
            <a:noFill/>
            <a:ln cap="rnd" cmpd="sng" w="9525">
              <a:solidFill>
                <a:srgbClr val="9A9A9A"/>
              </a:solidFill>
              <a:prstDash val="solid"/>
              <a:round/>
              <a:headEnd len="sm" w="sm" type="none"/>
              <a:tailEnd len="sm" w="sm" type="none"/>
            </a:ln>
          </p:spPr>
        </p:cxnSp>
        <p:grpSp>
          <p:nvGrpSpPr>
            <p:cNvPr id="1069" name="Google Shape;1069;p103"/>
            <p:cNvGrpSpPr/>
            <p:nvPr/>
          </p:nvGrpSpPr>
          <p:grpSpPr>
            <a:xfrm>
              <a:off x="5853323" y="4238146"/>
              <a:ext cx="306171" cy="306910"/>
              <a:chOff x="5937564" y="3833745"/>
              <a:chExt cx="306171" cy="306910"/>
            </a:xfrm>
          </p:grpSpPr>
          <p:sp>
            <p:nvSpPr>
              <p:cNvPr id="1070" name="Google Shape;1070;p103"/>
              <p:cNvSpPr/>
              <p:nvPr/>
            </p:nvSpPr>
            <p:spPr>
              <a:xfrm>
                <a:off x="5937564" y="3833745"/>
                <a:ext cx="306171" cy="306910"/>
              </a:xfrm>
              <a:custGeom>
                <a:rect b="b" l="l" r="r" t="t"/>
                <a:pathLst>
                  <a:path extrusionOk="0" h="1052" w="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cap="flat" cmpd="sng" w="9525">
                <a:solidFill>
                  <a:schemeClr val="lt2"/>
                </a:solidFill>
                <a:prstDash val="solid"/>
                <a:round/>
                <a:headEnd len="sm" w="sm" type="none"/>
                <a:tailEnd len="sm" w="sm" type="none"/>
              </a:ln>
            </p:spPr>
            <p:txBody>
              <a:bodyPr anchorCtr="0" anchor="t" bIns="33225" lIns="66475" spcFirstLastPara="1" rIns="66475" wrap="square" tIns="33225">
                <a:noAutofit/>
              </a:bodyPr>
              <a:lstStyle/>
              <a:p>
                <a:pPr indent="0" lvl="0" marL="0" marR="0" rtl="0" algn="l">
                  <a:lnSpc>
                    <a:spcPct val="100000"/>
                  </a:lnSpc>
                  <a:spcBef>
                    <a:spcPts val="0"/>
                  </a:spcBef>
                  <a:spcAft>
                    <a:spcPts val="0"/>
                  </a:spcAft>
                  <a:buNone/>
                </a:pPr>
                <a:r>
                  <a:t/>
                </a:r>
                <a:endParaRPr b="0" i="0" sz="1050" u="none" cap="none" strike="noStrike">
                  <a:solidFill>
                    <a:srgbClr val="6E6F73"/>
                  </a:solidFill>
                  <a:latin typeface="Arial"/>
                  <a:ea typeface="Arial"/>
                  <a:cs typeface="Arial"/>
                  <a:sym typeface="Arial"/>
                </a:endParaRPr>
              </a:p>
            </p:txBody>
          </p:sp>
          <p:sp>
            <p:nvSpPr>
              <p:cNvPr id="1071" name="Google Shape;1071;p103"/>
              <p:cNvSpPr/>
              <p:nvPr/>
            </p:nvSpPr>
            <p:spPr>
              <a:xfrm>
                <a:off x="6053995" y="3876005"/>
                <a:ext cx="120251" cy="224731"/>
              </a:xfrm>
              <a:custGeom>
                <a:rect b="b" l="l" r="r" t="t"/>
                <a:pathLst>
                  <a:path extrusionOk="0" h="1824" w="976">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anchorCtr="0" anchor="t" bIns="33225" lIns="66475" spcFirstLastPara="1" rIns="66475" wrap="square" tIns="33225">
                <a:noAutofit/>
              </a:bodyPr>
              <a:lstStyle/>
              <a:p>
                <a:pPr indent="0" lvl="0" marL="0" marR="0" rtl="0" algn="l">
                  <a:lnSpc>
                    <a:spcPct val="100000"/>
                  </a:lnSpc>
                  <a:spcBef>
                    <a:spcPts val="0"/>
                  </a:spcBef>
                  <a:spcAft>
                    <a:spcPts val="0"/>
                  </a:spcAft>
                  <a:buNone/>
                </a:pPr>
                <a:r>
                  <a:t/>
                </a:r>
                <a:endParaRPr b="0" i="0" sz="1050" u="none" cap="none" strike="noStrike">
                  <a:solidFill>
                    <a:srgbClr val="6E6F73"/>
                  </a:solidFill>
                  <a:latin typeface="Arial"/>
                  <a:ea typeface="Arial"/>
                  <a:cs typeface="Arial"/>
                  <a:sym typeface="Arial"/>
                </a:endParaRPr>
              </a:p>
            </p:txBody>
          </p:sp>
        </p:grpSp>
      </p:grpSp>
      <p:sp>
        <p:nvSpPr>
          <p:cNvPr id="1072" name="Google Shape;1072;p103"/>
          <p:cNvSpPr/>
          <p:nvPr/>
        </p:nvSpPr>
        <p:spPr>
          <a:xfrm>
            <a:off x="5501921" y="2426637"/>
            <a:ext cx="3081707" cy="34624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200" u="none" cap="none" strike="noStrike">
                <a:solidFill>
                  <a:srgbClr val="575757"/>
                </a:solidFill>
                <a:latin typeface="Arial"/>
                <a:ea typeface="Arial"/>
                <a:cs typeface="Arial"/>
                <a:sym typeface="Arial"/>
              </a:rPr>
              <a:t>Speed</a:t>
            </a:r>
            <a:endParaRPr/>
          </a:p>
          <a:p>
            <a:pPr indent="0" lvl="0" marL="0" marR="0" rtl="0" algn="l">
              <a:lnSpc>
                <a:spcPct val="100000"/>
              </a:lnSpc>
              <a:spcBef>
                <a:spcPts val="0"/>
              </a:spcBef>
              <a:spcAft>
                <a:spcPts val="0"/>
              </a:spcAft>
              <a:buNone/>
            </a:pPr>
            <a:r>
              <a:rPr b="0" i="0" lang="en-US" sz="1050" u="none" cap="none" strike="noStrike">
                <a:solidFill>
                  <a:srgbClr val="7F7F7F"/>
                </a:solidFill>
                <a:latin typeface="Arial"/>
                <a:ea typeface="Arial"/>
                <a:cs typeface="Arial"/>
                <a:sym typeface="Arial"/>
              </a:rPr>
              <a:t>Release in days, not months</a:t>
            </a:r>
            <a:endParaRPr/>
          </a:p>
        </p:txBody>
      </p:sp>
      <p:sp>
        <p:nvSpPr>
          <p:cNvPr id="1073" name="Google Shape;1073;p103"/>
          <p:cNvSpPr/>
          <p:nvPr/>
        </p:nvSpPr>
        <p:spPr>
          <a:xfrm>
            <a:off x="5494420" y="3073144"/>
            <a:ext cx="3196520"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200" u="none" cap="none" strike="noStrike">
                <a:solidFill>
                  <a:srgbClr val="575757"/>
                </a:solidFill>
                <a:latin typeface="Arial"/>
                <a:ea typeface="Arial"/>
                <a:cs typeface="Arial"/>
                <a:sym typeface="Arial"/>
              </a:rPr>
              <a:t>Quality</a:t>
            </a:r>
            <a:endParaRPr/>
          </a:p>
          <a:p>
            <a:pPr indent="0" lvl="0" marL="0" marR="0" rtl="0" algn="l">
              <a:lnSpc>
                <a:spcPct val="100000"/>
              </a:lnSpc>
              <a:spcBef>
                <a:spcPts val="0"/>
              </a:spcBef>
              <a:spcAft>
                <a:spcPts val="0"/>
              </a:spcAft>
              <a:buNone/>
            </a:pPr>
            <a:r>
              <a:rPr b="0" i="0" lang="en-US" sz="1050" u="none" cap="none" strike="noStrike">
                <a:solidFill>
                  <a:srgbClr val="7F7F7F"/>
                </a:solidFill>
                <a:latin typeface="Arial"/>
                <a:ea typeface="Arial"/>
                <a:cs typeface="Arial"/>
                <a:sym typeface="Arial"/>
              </a:rPr>
              <a:t>Enable speed and enhance stability with rigor and confidence</a:t>
            </a:r>
            <a:endParaRPr/>
          </a:p>
        </p:txBody>
      </p:sp>
      <p:sp>
        <p:nvSpPr>
          <p:cNvPr id="1074" name="Google Shape;1074;p103"/>
          <p:cNvSpPr/>
          <p:nvPr/>
        </p:nvSpPr>
        <p:spPr>
          <a:xfrm>
            <a:off x="5530453" y="3838373"/>
            <a:ext cx="3081707"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200" u="none" cap="none" strike="noStrike">
                <a:solidFill>
                  <a:srgbClr val="575757"/>
                </a:solidFill>
                <a:latin typeface="Arial"/>
                <a:ea typeface="Arial"/>
                <a:cs typeface="Arial"/>
                <a:sym typeface="Arial"/>
              </a:rPr>
              <a:t>Efficiency</a:t>
            </a:r>
            <a:endParaRPr/>
          </a:p>
          <a:p>
            <a:pPr indent="0" lvl="0" marL="0" marR="0" rtl="0" algn="l">
              <a:lnSpc>
                <a:spcPct val="100000"/>
              </a:lnSpc>
              <a:spcBef>
                <a:spcPts val="0"/>
              </a:spcBef>
              <a:spcAft>
                <a:spcPts val="0"/>
              </a:spcAft>
              <a:buNone/>
            </a:pPr>
            <a:r>
              <a:rPr b="0" i="0" lang="en-US" sz="1050" u="none" cap="none" strike="noStrike">
                <a:solidFill>
                  <a:srgbClr val="7F7F7F"/>
                </a:solidFill>
                <a:latin typeface="Arial"/>
                <a:ea typeface="Arial"/>
                <a:cs typeface="Arial"/>
                <a:sym typeface="Arial"/>
              </a:rPr>
              <a:t>Operate in automated environment and focus on high value tasks</a:t>
            </a:r>
            <a:endParaRPr/>
          </a:p>
        </p:txBody>
      </p:sp>
      <p:sp>
        <p:nvSpPr>
          <p:cNvPr id="1075" name="Google Shape;1075;p103"/>
          <p:cNvSpPr/>
          <p:nvPr/>
        </p:nvSpPr>
        <p:spPr>
          <a:xfrm>
            <a:off x="472050" y="2017146"/>
            <a:ext cx="3746730" cy="184666"/>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None/>
            </a:pPr>
            <a:r>
              <a:rPr b="0" i="0" lang="en-US" sz="1200" u="none" cap="none" strike="noStrike">
                <a:solidFill>
                  <a:schemeClr val="accent1"/>
                </a:solidFill>
                <a:latin typeface="Arial"/>
                <a:ea typeface="Arial"/>
                <a:cs typeface="Arial"/>
                <a:sym typeface="Arial"/>
              </a:rPr>
              <a:t>DevSecOps Building Blocks</a:t>
            </a:r>
            <a:endParaRPr/>
          </a:p>
        </p:txBody>
      </p:sp>
      <p:sp>
        <p:nvSpPr>
          <p:cNvPr id="1076" name="Google Shape;1076;p103"/>
          <p:cNvSpPr/>
          <p:nvPr/>
        </p:nvSpPr>
        <p:spPr>
          <a:xfrm>
            <a:off x="4925671" y="2017146"/>
            <a:ext cx="3746730" cy="184666"/>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None/>
            </a:pPr>
            <a:r>
              <a:rPr b="0" i="0" lang="en-US" sz="1200" u="none" cap="none" strike="noStrike">
                <a:solidFill>
                  <a:schemeClr val="accent1"/>
                </a:solidFill>
                <a:latin typeface="Arial"/>
                <a:ea typeface="Arial"/>
                <a:cs typeface="Arial"/>
                <a:sym typeface="Arial"/>
              </a:rPr>
              <a:t>Impact Levers</a:t>
            </a:r>
            <a:endParaRPr/>
          </a:p>
        </p:txBody>
      </p:sp>
      <p:sp>
        <p:nvSpPr>
          <p:cNvPr id="1077" name="Google Shape;1077;p103"/>
          <p:cNvSpPr/>
          <p:nvPr/>
        </p:nvSpPr>
        <p:spPr>
          <a:xfrm>
            <a:off x="477531" y="2360692"/>
            <a:ext cx="4082225" cy="244764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078" name="Google Shape;1078;p103"/>
          <p:cNvSpPr/>
          <p:nvPr/>
        </p:nvSpPr>
        <p:spPr>
          <a:xfrm>
            <a:off x="5220681" y="3239790"/>
            <a:ext cx="3046581" cy="244764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grpSp>
        <p:nvGrpSpPr>
          <p:cNvPr id="1079" name="Google Shape;1079;p103"/>
          <p:cNvGrpSpPr/>
          <p:nvPr/>
        </p:nvGrpSpPr>
        <p:grpSpPr>
          <a:xfrm>
            <a:off x="4828917" y="2269126"/>
            <a:ext cx="665503" cy="664859"/>
            <a:chOff x="5273675" y="2606675"/>
            <a:chExt cx="1646238" cy="1644650"/>
          </a:xfrm>
        </p:grpSpPr>
        <p:sp>
          <p:nvSpPr>
            <p:cNvPr id="1080" name="Google Shape;1080;p103"/>
            <p:cNvSpPr/>
            <p:nvPr/>
          </p:nvSpPr>
          <p:spPr>
            <a:xfrm>
              <a:off x="5273675" y="2606675"/>
              <a:ext cx="1646238" cy="164465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081" name="Google Shape;1081;p103"/>
            <p:cNvGrpSpPr/>
            <p:nvPr/>
          </p:nvGrpSpPr>
          <p:grpSpPr>
            <a:xfrm>
              <a:off x="5565774" y="2776538"/>
              <a:ext cx="1062038" cy="1322388"/>
              <a:chOff x="5565774" y="2776538"/>
              <a:chExt cx="1062038" cy="1322388"/>
            </a:xfrm>
          </p:grpSpPr>
          <p:sp>
            <p:nvSpPr>
              <p:cNvPr id="1082" name="Google Shape;1082;p103"/>
              <p:cNvSpPr/>
              <p:nvPr/>
            </p:nvSpPr>
            <p:spPr>
              <a:xfrm>
                <a:off x="5565774" y="2776538"/>
                <a:ext cx="1062038" cy="1322388"/>
              </a:xfrm>
              <a:custGeom>
                <a:rect b="b" l="l" r="r" t="t"/>
                <a:pathLst>
                  <a:path extrusionOk="0" h="1322388" w="106203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3" name="Google Shape;1083;p103"/>
              <p:cNvSpPr/>
              <p:nvPr/>
            </p:nvSpPr>
            <p:spPr>
              <a:xfrm>
                <a:off x="5629275" y="3100388"/>
                <a:ext cx="935038" cy="935038"/>
              </a:xfrm>
              <a:custGeom>
                <a:rect b="b" l="l" r="r" t="t"/>
                <a:pathLst>
                  <a:path extrusionOk="0" h="935038" w="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grpSp>
        <p:nvGrpSpPr>
          <p:cNvPr id="1084" name="Google Shape;1084;p103"/>
          <p:cNvGrpSpPr/>
          <p:nvPr/>
        </p:nvGrpSpPr>
        <p:grpSpPr>
          <a:xfrm>
            <a:off x="4853790" y="2982392"/>
            <a:ext cx="664757" cy="665372"/>
            <a:chOff x="1682" y="0"/>
            <a:chExt cx="4316" cy="4320"/>
          </a:xfrm>
        </p:grpSpPr>
        <p:sp>
          <p:nvSpPr>
            <p:cNvPr id="1085" name="Google Shape;1085;p103"/>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6" name="Google Shape;1086;p103"/>
            <p:cNvSpPr/>
            <p:nvPr/>
          </p:nvSpPr>
          <p:spPr>
            <a:xfrm>
              <a:off x="2980" y="649"/>
              <a:ext cx="1716" cy="1674"/>
            </a:xfrm>
            <a:custGeom>
              <a:rect b="b" l="l" r="r" t="t"/>
              <a:pathLst>
                <a:path extrusionOk="0" h="893" w="916">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7" name="Google Shape;1087;p103"/>
            <p:cNvSpPr/>
            <p:nvPr/>
          </p:nvSpPr>
          <p:spPr>
            <a:xfrm>
              <a:off x="2737" y="412"/>
              <a:ext cx="2203" cy="3486"/>
            </a:xfrm>
            <a:custGeom>
              <a:rect b="b" l="l" r="r" t="t"/>
              <a:pathLst>
                <a:path extrusionOk="0" h="1859" w="1176">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1088" name="Google Shape;1088;p103"/>
          <p:cNvGrpSpPr/>
          <p:nvPr/>
        </p:nvGrpSpPr>
        <p:grpSpPr>
          <a:xfrm>
            <a:off x="4882355" y="3633050"/>
            <a:ext cx="664757" cy="665372"/>
            <a:chOff x="1682" y="0"/>
            <a:chExt cx="4316" cy="4320"/>
          </a:xfrm>
        </p:grpSpPr>
        <p:sp>
          <p:nvSpPr>
            <p:cNvPr id="1089" name="Google Shape;1089;p103"/>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0" name="Google Shape;1090;p103"/>
            <p:cNvSpPr/>
            <p:nvPr/>
          </p:nvSpPr>
          <p:spPr>
            <a:xfrm>
              <a:off x="2401" y="2201"/>
              <a:ext cx="2881" cy="1564"/>
            </a:xfrm>
            <a:custGeom>
              <a:rect b="b" l="l" r="r" t="t"/>
              <a:pathLst>
                <a:path extrusionOk="0" h="834" w="1538">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1" name="Google Shape;1091;p103"/>
            <p:cNvSpPr/>
            <p:nvPr/>
          </p:nvSpPr>
          <p:spPr>
            <a:xfrm>
              <a:off x="2473" y="748"/>
              <a:ext cx="2738" cy="1540"/>
            </a:xfrm>
            <a:custGeom>
              <a:rect b="b" l="l" r="r" t="t"/>
              <a:pathLst>
                <a:path extrusionOk="0" h="821" w="1462">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1092" name="Google Shape;1092;p103"/>
          <p:cNvGrpSpPr/>
          <p:nvPr/>
        </p:nvGrpSpPr>
        <p:grpSpPr>
          <a:xfrm>
            <a:off x="448232" y="2227598"/>
            <a:ext cx="543647" cy="544149"/>
            <a:chOff x="5273801" y="2606040"/>
            <a:chExt cx="1644396" cy="1645920"/>
          </a:xfrm>
        </p:grpSpPr>
        <p:sp>
          <p:nvSpPr>
            <p:cNvPr id="1093" name="Google Shape;1093;p103"/>
            <p:cNvSpPr/>
            <p:nvPr/>
          </p:nvSpPr>
          <p:spPr>
            <a:xfrm>
              <a:off x="5273801" y="2606040"/>
              <a:ext cx="1644396" cy="16459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094" name="Google Shape;1094;p103"/>
            <p:cNvGrpSpPr/>
            <p:nvPr/>
          </p:nvGrpSpPr>
          <p:grpSpPr>
            <a:xfrm>
              <a:off x="5343905" y="2928366"/>
              <a:ext cx="1505712" cy="995553"/>
              <a:chOff x="5343905" y="2928366"/>
              <a:chExt cx="1505712" cy="995553"/>
            </a:xfrm>
          </p:grpSpPr>
          <p:sp>
            <p:nvSpPr>
              <p:cNvPr id="1095" name="Google Shape;1095;p103"/>
              <p:cNvSpPr/>
              <p:nvPr/>
            </p:nvSpPr>
            <p:spPr>
              <a:xfrm>
                <a:off x="5696330" y="2928366"/>
                <a:ext cx="1153287" cy="654177"/>
              </a:xfrm>
              <a:custGeom>
                <a:rect b="b" l="l" r="r" t="t"/>
                <a:pathLst>
                  <a:path extrusionOk="0" h="916" w="16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6" name="Google Shape;1096;p103"/>
              <p:cNvSpPr/>
              <p:nvPr/>
            </p:nvSpPr>
            <p:spPr>
              <a:xfrm>
                <a:off x="5343905" y="2961132"/>
                <a:ext cx="971931" cy="962787"/>
              </a:xfrm>
              <a:custGeom>
                <a:rect b="b" l="l" r="r" t="t"/>
                <a:pathLst>
                  <a:path extrusionOk="0" h="1348" w="1362">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grpSp>
        <p:nvGrpSpPr>
          <p:cNvPr id="1097" name="Google Shape;1097;p103"/>
          <p:cNvGrpSpPr/>
          <p:nvPr/>
        </p:nvGrpSpPr>
        <p:grpSpPr>
          <a:xfrm>
            <a:off x="448233" y="2755223"/>
            <a:ext cx="543645" cy="544149"/>
            <a:chOff x="1682" y="0"/>
            <a:chExt cx="4316" cy="4320"/>
          </a:xfrm>
        </p:grpSpPr>
        <p:sp>
          <p:nvSpPr>
            <p:cNvPr id="1098" name="Google Shape;1098;p103"/>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9" name="Google Shape;1099;p103"/>
            <p:cNvSpPr/>
            <p:nvPr/>
          </p:nvSpPr>
          <p:spPr>
            <a:xfrm>
              <a:off x="2162" y="1588"/>
              <a:ext cx="3562" cy="1601"/>
            </a:xfrm>
            <a:custGeom>
              <a:rect b="b" l="l" r="r" t="t"/>
              <a:pathLst>
                <a:path extrusionOk="0" h="854" w="1902">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00" name="Google Shape;1100;p103"/>
            <p:cNvSpPr/>
            <p:nvPr/>
          </p:nvSpPr>
          <p:spPr>
            <a:xfrm>
              <a:off x="1963" y="1144"/>
              <a:ext cx="3501" cy="1878"/>
            </a:xfrm>
            <a:custGeom>
              <a:rect b="b" l="l" r="r" t="t"/>
              <a:pathLst>
                <a:path extrusionOk="0" h="1002" w="1869">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1101" name="Google Shape;1101;p103"/>
          <p:cNvGrpSpPr/>
          <p:nvPr/>
        </p:nvGrpSpPr>
        <p:grpSpPr>
          <a:xfrm>
            <a:off x="448233" y="3282848"/>
            <a:ext cx="543645" cy="544149"/>
            <a:chOff x="1682" y="0"/>
            <a:chExt cx="4316" cy="4320"/>
          </a:xfrm>
        </p:grpSpPr>
        <p:sp>
          <p:nvSpPr>
            <p:cNvPr id="1102" name="Google Shape;1102;p103"/>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03" name="Google Shape;1103;p103"/>
            <p:cNvSpPr/>
            <p:nvPr/>
          </p:nvSpPr>
          <p:spPr>
            <a:xfrm>
              <a:off x="2251" y="351"/>
              <a:ext cx="3178" cy="3615"/>
            </a:xfrm>
            <a:custGeom>
              <a:rect b="b" l="l" r="r" t="t"/>
              <a:pathLst>
                <a:path extrusionOk="0" h="1928" w="1696">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04" name="Google Shape;1104;p103"/>
            <p:cNvSpPr/>
            <p:nvPr/>
          </p:nvSpPr>
          <p:spPr>
            <a:xfrm>
              <a:off x="2032" y="570"/>
              <a:ext cx="3616" cy="3176"/>
            </a:xfrm>
            <a:custGeom>
              <a:rect b="b" l="l" r="r" t="t"/>
              <a:pathLst>
                <a:path extrusionOk="0" h="1694" w="1930">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1105" name="Google Shape;1105;p103"/>
          <p:cNvGrpSpPr/>
          <p:nvPr/>
        </p:nvGrpSpPr>
        <p:grpSpPr>
          <a:xfrm>
            <a:off x="447981" y="3810473"/>
            <a:ext cx="544149" cy="544149"/>
            <a:chOff x="5273675" y="2606675"/>
            <a:chExt cx="1644650" cy="1644650"/>
          </a:xfrm>
        </p:grpSpPr>
        <p:sp>
          <p:nvSpPr>
            <p:cNvPr id="1106" name="Google Shape;1106;p103"/>
            <p:cNvSpPr/>
            <p:nvPr/>
          </p:nvSpPr>
          <p:spPr>
            <a:xfrm>
              <a:off x="5273675" y="2606675"/>
              <a:ext cx="1644650" cy="164465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107" name="Google Shape;1107;p103"/>
            <p:cNvGrpSpPr/>
            <p:nvPr/>
          </p:nvGrpSpPr>
          <p:grpSpPr>
            <a:xfrm>
              <a:off x="5646738" y="2776538"/>
              <a:ext cx="898525" cy="1304925"/>
              <a:chOff x="5646738" y="2776538"/>
              <a:chExt cx="898525" cy="1304925"/>
            </a:xfrm>
          </p:grpSpPr>
          <p:sp>
            <p:nvSpPr>
              <p:cNvPr id="1108" name="Google Shape;1108;p103"/>
              <p:cNvSpPr/>
              <p:nvPr/>
            </p:nvSpPr>
            <p:spPr>
              <a:xfrm>
                <a:off x="5646738" y="2890838"/>
                <a:ext cx="898525" cy="1190625"/>
              </a:xfrm>
              <a:custGeom>
                <a:rect b="b" l="l" r="r" t="t"/>
                <a:pathLst>
                  <a:path extrusionOk="0" h="1190625" w="8985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09" name="Google Shape;1109;p103"/>
              <p:cNvSpPr/>
              <p:nvPr/>
            </p:nvSpPr>
            <p:spPr>
              <a:xfrm>
                <a:off x="5795963" y="2776538"/>
                <a:ext cx="600075" cy="1093787"/>
              </a:xfrm>
              <a:custGeom>
                <a:rect b="b" l="l" r="r" t="t"/>
                <a:pathLst>
                  <a:path extrusionOk="0" h="1093787" w="600075">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grpSp>
        <p:nvGrpSpPr>
          <p:cNvPr id="1110" name="Google Shape;1110;p103"/>
          <p:cNvGrpSpPr/>
          <p:nvPr/>
        </p:nvGrpSpPr>
        <p:grpSpPr>
          <a:xfrm>
            <a:off x="458636" y="4392439"/>
            <a:ext cx="543645" cy="544149"/>
            <a:chOff x="1682" y="0"/>
            <a:chExt cx="4316" cy="4320"/>
          </a:xfrm>
        </p:grpSpPr>
        <p:sp>
          <p:nvSpPr>
            <p:cNvPr id="1111" name="Google Shape;1111;p103"/>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12" name="Google Shape;1112;p103"/>
            <p:cNvSpPr/>
            <p:nvPr/>
          </p:nvSpPr>
          <p:spPr>
            <a:xfrm>
              <a:off x="2808" y="1911"/>
              <a:ext cx="2068" cy="1700"/>
            </a:xfrm>
            <a:custGeom>
              <a:rect b="b" l="l" r="r" t="t"/>
              <a:pathLst>
                <a:path extrusionOk="0" h="907" w="1104">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13" name="Google Shape;1113;p103"/>
            <p:cNvSpPr/>
            <p:nvPr/>
          </p:nvSpPr>
          <p:spPr>
            <a:xfrm>
              <a:off x="2961" y="728"/>
              <a:ext cx="1761" cy="2728"/>
            </a:xfrm>
            <a:custGeom>
              <a:rect b="b" l="l" r="r" t="t"/>
              <a:pathLst>
                <a:path extrusionOk="0" h="1455" w="94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1114" name="Google Shape;1114;p103"/>
          <p:cNvGrpSpPr/>
          <p:nvPr/>
        </p:nvGrpSpPr>
        <p:grpSpPr>
          <a:xfrm rot="10800000">
            <a:off x="8140371" y="1457026"/>
            <a:ext cx="287683" cy="287683"/>
            <a:chOff x="628650" y="3463925"/>
            <a:chExt cx="269875" cy="269875"/>
          </a:xfrm>
        </p:grpSpPr>
        <p:sp>
          <p:nvSpPr>
            <p:cNvPr id="1115" name="Google Shape;1115;p103"/>
            <p:cNvSpPr/>
            <p:nvPr/>
          </p:nvSpPr>
          <p:spPr>
            <a:xfrm>
              <a:off x="628650" y="3463925"/>
              <a:ext cx="269875" cy="269875"/>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16" name="Google Shape;1116;p103"/>
            <p:cNvSpPr/>
            <p:nvPr/>
          </p:nvSpPr>
          <p:spPr>
            <a:xfrm>
              <a:off x="700087" y="3549650"/>
              <a:ext cx="127000" cy="98425"/>
            </a:xfrm>
            <a:custGeom>
              <a:rect b="b" l="l" r="r" t="t"/>
              <a:pathLst>
                <a:path extrusionOk="0" h="464" w="596">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117" name="Google Shape;1117;p103"/>
          <p:cNvSpPr/>
          <p:nvPr/>
        </p:nvSpPr>
        <p:spPr>
          <a:xfrm>
            <a:off x="5530453" y="4395387"/>
            <a:ext cx="3081707" cy="34624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200" u="none" cap="none" strike="noStrike">
                <a:solidFill>
                  <a:srgbClr val="575757"/>
                </a:solidFill>
                <a:latin typeface="Arial"/>
                <a:ea typeface="Arial"/>
                <a:cs typeface="Arial"/>
                <a:sym typeface="Arial"/>
              </a:rPr>
              <a:t>Security</a:t>
            </a:r>
            <a:endParaRPr/>
          </a:p>
          <a:p>
            <a:pPr indent="0" lvl="0" marL="0" marR="0" rtl="0" algn="l">
              <a:lnSpc>
                <a:spcPct val="100000"/>
              </a:lnSpc>
              <a:spcBef>
                <a:spcPts val="0"/>
              </a:spcBef>
              <a:spcAft>
                <a:spcPts val="0"/>
              </a:spcAft>
              <a:buNone/>
            </a:pPr>
            <a:r>
              <a:rPr b="0" i="0" lang="en-US" sz="1050" u="none" cap="none" strike="noStrike">
                <a:solidFill>
                  <a:srgbClr val="7F7F7F"/>
                </a:solidFill>
                <a:latin typeface="Arial"/>
                <a:ea typeface="Arial"/>
                <a:cs typeface="Arial"/>
                <a:sym typeface="Arial"/>
              </a:rPr>
              <a:t>Baked-in and fully integrated into SDLC</a:t>
            </a:r>
            <a:endParaRPr/>
          </a:p>
        </p:txBody>
      </p:sp>
      <p:grpSp>
        <p:nvGrpSpPr>
          <p:cNvPr id="1118" name="Google Shape;1118;p103"/>
          <p:cNvGrpSpPr/>
          <p:nvPr/>
        </p:nvGrpSpPr>
        <p:grpSpPr>
          <a:xfrm>
            <a:off x="4925671" y="4298421"/>
            <a:ext cx="543645" cy="543645"/>
            <a:chOff x="2078" y="1116"/>
            <a:chExt cx="288" cy="288"/>
          </a:xfrm>
        </p:grpSpPr>
        <p:sp>
          <p:nvSpPr>
            <p:cNvPr id="1119" name="Google Shape;1119;p103"/>
            <p:cNvSpPr/>
            <p:nvPr/>
          </p:nvSpPr>
          <p:spPr>
            <a:xfrm>
              <a:off x="2078" y="1116"/>
              <a:ext cx="288" cy="28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20" name="Google Shape;1120;p103"/>
            <p:cNvSpPr/>
            <p:nvPr/>
          </p:nvSpPr>
          <p:spPr>
            <a:xfrm>
              <a:off x="2132" y="1133"/>
              <a:ext cx="180" cy="254"/>
            </a:xfrm>
            <a:custGeom>
              <a:rect b="b" l="l" r="r" t="t"/>
              <a:pathLst>
                <a:path extrusionOk="0" h="880" w="624">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1121" name="Google Shape;1121;p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04"/>
          <p:cNvSpPr txBox="1"/>
          <p:nvPr>
            <p:ph type="title"/>
          </p:nvPr>
        </p:nvSpPr>
        <p:spPr>
          <a:xfrm>
            <a:off x="613700" y="714275"/>
            <a:ext cx="8253300" cy="314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00000"/>
              </a:buClr>
              <a:buSzPts val="2400"/>
              <a:buNone/>
            </a:pPr>
            <a:r>
              <a:rPr lang="en-US" sz="2100"/>
              <a:t>Security in Software Engineering – The Traditional Way</a:t>
            </a:r>
            <a:endParaRPr sz="1350">
              <a:solidFill>
                <a:schemeClr val="lt2"/>
              </a:solidFill>
            </a:endParaRPr>
          </a:p>
        </p:txBody>
      </p:sp>
      <p:grpSp>
        <p:nvGrpSpPr>
          <p:cNvPr id="1127" name="Google Shape;1127;p104"/>
          <p:cNvGrpSpPr/>
          <p:nvPr/>
        </p:nvGrpSpPr>
        <p:grpSpPr>
          <a:xfrm>
            <a:off x="2139740" y="2171925"/>
            <a:ext cx="4864519" cy="2265916"/>
            <a:chOff x="2139740" y="1757867"/>
            <a:chExt cx="4864519" cy="2265916"/>
          </a:xfrm>
        </p:grpSpPr>
        <p:grpSp>
          <p:nvGrpSpPr>
            <p:cNvPr id="1128" name="Google Shape;1128;p104"/>
            <p:cNvGrpSpPr/>
            <p:nvPr/>
          </p:nvGrpSpPr>
          <p:grpSpPr>
            <a:xfrm>
              <a:off x="2139740" y="1757867"/>
              <a:ext cx="4864519" cy="2265916"/>
              <a:chOff x="2237450" y="1854836"/>
              <a:chExt cx="4516709" cy="2139879"/>
            </a:xfrm>
          </p:grpSpPr>
          <p:sp>
            <p:nvSpPr>
              <p:cNvPr id="1129" name="Google Shape;1129;p104"/>
              <p:cNvSpPr/>
              <p:nvPr/>
            </p:nvSpPr>
            <p:spPr>
              <a:xfrm>
                <a:off x="3002123" y="2870636"/>
                <a:ext cx="1492938" cy="1015730"/>
              </a:xfrm>
              <a:custGeom>
                <a:rect b="b" l="l" r="r" t="t"/>
                <a:pathLst>
                  <a:path extrusionOk="0" h="54934" w="80743">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0" name="Google Shape;1130;p104"/>
              <p:cNvSpPr/>
              <p:nvPr/>
            </p:nvSpPr>
            <p:spPr>
              <a:xfrm>
                <a:off x="3815316" y="2205480"/>
                <a:ext cx="1816051" cy="1675157"/>
              </a:xfrm>
              <a:custGeom>
                <a:rect b="b" l="l" r="r" t="t"/>
                <a:pathLst>
                  <a:path extrusionOk="0" h="90598" w="98218">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1" name="Google Shape;1131;p104"/>
              <p:cNvSpPr/>
              <p:nvPr/>
            </p:nvSpPr>
            <p:spPr>
              <a:xfrm>
                <a:off x="2237450" y="1985401"/>
                <a:ext cx="1006466" cy="1945999"/>
              </a:xfrm>
              <a:custGeom>
                <a:rect b="b" l="l" r="r" t="t"/>
                <a:pathLst>
                  <a:path extrusionOk="0" h="105246" w="54433">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2" name="Google Shape;1132;p104"/>
              <p:cNvSpPr/>
              <p:nvPr/>
            </p:nvSpPr>
            <p:spPr>
              <a:xfrm>
                <a:off x="4469432" y="2377723"/>
                <a:ext cx="510731" cy="492185"/>
              </a:xfrm>
              <a:custGeom>
                <a:rect b="b" l="l" r="r" t="t"/>
                <a:pathLst>
                  <a:path extrusionOk="0" h="26619" w="27622">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3" name="Google Shape;1133;p104"/>
              <p:cNvSpPr/>
              <p:nvPr/>
            </p:nvSpPr>
            <p:spPr>
              <a:xfrm>
                <a:off x="4708390" y="1854855"/>
                <a:ext cx="1705906" cy="803890"/>
              </a:xfrm>
              <a:custGeom>
                <a:rect b="b" l="l" r="r" t="t"/>
                <a:pathLst>
                  <a:path extrusionOk="0" h="43477" w="92261">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4" name="Google Shape;1134;p104"/>
              <p:cNvSpPr/>
              <p:nvPr/>
            </p:nvSpPr>
            <p:spPr>
              <a:xfrm>
                <a:off x="5433844" y="2083126"/>
                <a:ext cx="1320315" cy="1911589"/>
              </a:xfrm>
              <a:custGeom>
                <a:rect b="b" l="l" r="r" t="t"/>
                <a:pathLst>
                  <a:path extrusionOk="0" h="103385" w="71407">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5" name="Google Shape;1135;p104"/>
              <p:cNvSpPr/>
              <p:nvPr/>
            </p:nvSpPr>
            <p:spPr>
              <a:xfrm>
                <a:off x="2678994" y="1854836"/>
                <a:ext cx="1438725" cy="670540"/>
              </a:xfrm>
              <a:custGeom>
                <a:rect b="b" l="l" r="r" t="t"/>
                <a:pathLst>
                  <a:path extrusionOk="0" h="36265" w="77811">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136" name="Google Shape;1136;p104"/>
            <p:cNvSpPr/>
            <p:nvPr/>
          </p:nvSpPr>
          <p:spPr>
            <a:xfrm rot="-362015">
              <a:off x="5568965" y="1985674"/>
              <a:ext cx="593432" cy="338554"/>
            </a:xfrm>
            <a:prstGeom prst="rect">
              <a:avLst/>
            </a:prstGeom>
          </p:spPr>
          <p:txBody>
            <a:bodyPr>
              <a:prstTxWarp prst="textPlain"/>
            </a:bodyPr>
            <a:lstStyle/>
            <a:p>
              <a:pPr lvl="0" algn="ctr"/>
              <a:r>
                <a:rPr b="0" i="0">
                  <a:ln>
                    <a:noFill/>
                  </a:ln>
                  <a:solidFill>
                    <a:schemeClr val="dk1"/>
                  </a:solidFill>
                  <a:latin typeface="Arial"/>
                </a:rPr>
                <a:t>Plan</a:t>
              </a:r>
            </a:p>
          </p:txBody>
        </p:sp>
        <p:sp>
          <p:nvSpPr>
            <p:cNvPr id="1137" name="Google Shape;1137;p104"/>
            <p:cNvSpPr/>
            <p:nvPr/>
          </p:nvSpPr>
          <p:spPr>
            <a:xfrm rot="6126998">
              <a:off x="6078877" y="2842416"/>
              <a:ext cx="934871" cy="338554"/>
            </a:xfrm>
            <a:prstGeom prst="rect">
              <a:avLst/>
            </a:prstGeom>
          </p:spPr>
          <p:txBody>
            <a:bodyPr>
              <a:prstTxWarp prst="textPlain"/>
            </a:bodyPr>
            <a:lstStyle/>
            <a:p>
              <a:pPr lvl="0" algn="ctr"/>
              <a:r>
                <a:rPr b="0" i="0">
                  <a:ln>
                    <a:noFill/>
                  </a:ln>
                  <a:solidFill>
                    <a:schemeClr val="dk1"/>
                  </a:solidFill>
                  <a:latin typeface="Arial"/>
                </a:rPr>
                <a:t>Develop</a:t>
              </a:r>
            </a:p>
          </p:txBody>
        </p:sp>
        <p:sp>
          <p:nvSpPr>
            <p:cNvPr id="1138" name="Google Shape;1138;p104"/>
            <p:cNvSpPr/>
            <p:nvPr/>
          </p:nvSpPr>
          <p:spPr>
            <a:xfrm rot="2553883">
              <a:off x="4392887" y="2783026"/>
              <a:ext cx="58381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Test</a:t>
              </a:r>
              <a:endParaRPr/>
            </a:p>
          </p:txBody>
        </p:sp>
        <p:sp>
          <p:nvSpPr>
            <p:cNvPr id="1139" name="Google Shape;1139;p104"/>
            <p:cNvSpPr/>
            <p:nvPr/>
          </p:nvSpPr>
          <p:spPr>
            <a:xfrm rot="494249">
              <a:off x="2893464" y="1998876"/>
              <a:ext cx="934871" cy="338554"/>
            </a:xfrm>
            <a:prstGeom prst="rect">
              <a:avLst/>
            </a:prstGeom>
          </p:spPr>
          <p:txBody>
            <a:bodyPr>
              <a:prstTxWarp prst="textPlain"/>
            </a:bodyPr>
            <a:lstStyle/>
            <a:p>
              <a:pPr lvl="0" algn="ctr"/>
              <a:r>
                <a:rPr b="0" i="0">
                  <a:ln>
                    <a:noFill/>
                  </a:ln>
                  <a:solidFill>
                    <a:schemeClr val="dk1"/>
                  </a:solidFill>
                  <a:latin typeface="Arial"/>
                </a:rPr>
                <a:t>Release</a:t>
              </a:r>
            </a:p>
          </p:txBody>
        </p:sp>
        <p:sp>
          <p:nvSpPr>
            <p:cNvPr id="1140" name="Google Shape;1140;p104"/>
            <p:cNvSpPr/>
            <p:nvPr/>
          </p:nvSpPr>
          <p:spPr>
            <a:xfrm rot="-5650392">
              <a:off x="2121072" y="2663449"/>
              <a:ext cx="926857" cy="338554"/>
            </a:xfrm>
            <a:prstGeom prst="rect">
              <a:avLst/>
            </a:prstGeom>
          </p:spPr>
          <p:txBody>
            <a:bodyPr>
              <a:prstTxWarp prst="textPlain"/>
            </a:bodyPr>
            <a:lstStyle/>
            <a:p>
              <a:pPr lvl="0" algn="ctr"/>
              <a:r>
                <a:rPr b="0" i="0">
                  <a:ln>
                    <a:noFill/>
                  </a:ln>
                  <a:solidFill>
                    <a:schemeClr val="dk1"/>
                  </a:solidFill>
                  <a:latin typeface="Arial"/>
                </a:rPr>
                <a:t>Operate</a:t>
              </a:r>
            </a:p>
          </p:txBody>
        </p:sp>
        <p:sp>
          <p:nvSpPr>
            <p:cNvPr id="1141" name="Google Shape;1141;p104"/>
            <p:cNvSpPr/>
            <p:nvPr/>
          </p:nvSpPr>
          <p:spPr>
            <a:xfrm rot="-1878351">
              <a:off x="3268271" y="3184010"/>
              <a:ext cx="1083950" cy="338554"/>
            </a:xfrm>
            <a:prstGeom prst="rect">
              <a:avLst/>
            </a:prstGeom>
          </p:spPr>
          <p:txBody>
            <a:bodyPr>
              <a:prstTxWarp prst="textPlain"/>
            </a:bodyPr>
            <a:lstStyle/>
            <a:p>
              <a:pPr lvl="0" algn="ctr"/>
              <a:r>
                <a:rPr b="0" i="0">
                  <a:ln>
                    <a:noFill/>
                  </a:ln>
                  <a:solidFill>
                    <a:schemeClr val="dk1"/>
                  </a:solidFill>
                  <a:latin typeface="Arial"/>
                </a:rPr>
                <a:t>Feedback</a:t>
              </a:r>
            </a:p>
          </p:txBody>
        </p:sp>
      </p:grpSp>
      <p:pic>
        <p:nvPicPr>
          <p:cNvPr descr="Lock outline" id="1142" name="Google Shape;1142;p104"/>
          <p:cNvPicPr preferRelativeResize="0"/>
          <p:nvPr/>
        </p:nvPicPr>
        <p:blipFill rotWithShape="1">
          <a:blip r:embed="rId3">
            <a:alphaModFix/>
          </a:blip>
          <a:srcRect b="0" l="0" r="0" t="0"/>
          <a:stretch/>
        </p:blipFill>
        <p:spPr>
          <a:xfrm>
            <a:off x="4419294" y="1682987"/>
            <a:ext cx="397764" cy="397764"/>
          </a:xfrm>
          <a:prstGeom prst="rect">
            <a:avLst/>
          </a:prstGeom>
          <a:noFill/>
          <a:ln>
            <a:noFill/>
          </a:ln>
        </p:spPr>
      </p:pic>
      <p:sp>
        <p:nvSpPr>
          <p:cNvPr id="1143" name="Google Shape;1143;p104"/>
          <p:cNvSpPr/>
          <p:nvPr/>
        </p:nvSpPr>
        <p:spPr>
          <a:xfrm rot="-8259993">
            <a:off x="4312095" y="2074993"/>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144" name="Google Shape;1144;p104"/>
          <p:cNvSpPr txBox="1"/>
          <p:nvPr/>
        </p:nvSpPr>
        <p:spPr>
          <a:xfrm>
            <a:off x="4933354" y="1130053"/>
            <a:ext cx="4098504" cy="866904"/>
          </a:xfrm>
          <a:prstGeom prst="rect">
            <a:avLst/>
          </a:prstGeom>
          <a:noFill/>
          <a:ln>
            <a:noFill/>
          </a:ln>
        </p:spPr>
        <p:txBody>
          <a:bodyPr anchorCtr="0" anchor="t" bIns="45700" lIns="91425" spcFirstLastPara="1" rIns="91425" wrap="square" tIns="45700">
            <a:spAutoFit/>
          </a:bodyPr>
          <a:lstStyle/>
          <a:p>
            <a:pPr indent="-162000" lvl="1" marL="243000" marR="0" rtl="0" algn="l">
              <a:lnSpc>
                <a:spcPct val="100000"/>
              </a:lnSpc>
              <a:spcBef>
                <a:spcPts val="0"/>
              </a:spcBef>
              <a:spcAft>
                <a:spcPts val="0"/>
              </a:spcAft>
              <a:buClr>
                <a:srgbClr val="575757"/>
              </a:buClr>
              <a:buSzPts val="1050"/>
              <a:buFont typeface="Trebuchet MS"/>
              <a:buChar char="•"/>
            </a:pPr>
            <a:r>
              <a:rPr b="0" i="0" lang="en-US" sz="1050" u="none" cap="none" strike="noStrike">
                <a:solidFill>
                  <a:srgbClr val="575757"/>
                </a:solidFill>
                <a:latin typeface="Arial"/>
                <a:ea typeface="Arial"/>
                <a:cs typeface="Arial"/>
                <a:sym typeface="Arial"/>
              </a:rPr>
              <a:t>Not enough time in schedule to absorb changes required to remediate</a:t>
            </a:r>
            <a:endParaRPr/>
          </a:p>
          <a:p>
            <a:pPr indent="-162000" lvl="1" marL="243000" marR="0" rtl="0" algn="l">
              <a:lnSpc>
                <a:spcPct val="100000"/>
              </a:lnSpc>
              <a:spcBef>
                <a:spcPts val="450"/>
              </a:spcBef>
              <a:spcAft>
                <a:spcPts val="0"/>
              </a:spcAft>
              <a:buClr>
                <a:srgbClr val="575757"/>
              </a:buClr>
              <a:buSzPts val="1050"/>
              <a:buFont typeface="Trebuchet MS"/>
              <a:buChar char="•"/>
            </a:pPr>
            <a:r>
              <a:rPr b="0" i="0" lang="en-US" sz="1050" u="none" cap="none" strike="noStrike">
                <a:solidFill>
                  <a:srgbClr val="575757"/>
                </a:solidFill>
                <a:latin typeface="Arial"/>
                <a:ea typeface="Arial"/>
                <a:cs typeface="Arial"/>
                <a:sym typeface="Arial"/>
              </a:rPr>
              <a:t>Activities required to remediate may be complex</a:t>
            </a:r>
            <a:endParaRPr/>
          </a:p>
          <a:p>
            <a:pPr indent="-162000" lvl="1" marL="243000" marR="0" rtl="0" algn="l">
              <a:lnSpc>
                <a:spcPct val="100000"/>
              </a:lnSpc>
              <a:spcBef>
                <a:spcPts val="450"/>
              </a:spcBef>
              <a:spcAft>
                <a:spcPts val="0"/>
              </a:spcAft>
              <a:buClr>
                <a:srgbClr val="575757"/>
              </a:buClr>
              <a:buSzPts val="1050"/>
              <a:buFont typeface="Trebuchet MS"/>
              <a:buChar char="•"/>
            </a:pPr>
            <a:r>
              <a:rPr b="0" i="0" lang="en-US" sz="1050" u="none" cap="none" strike="noStrike">
                <a:solidFill>
                  <a:srgbClr val="575757"/>
                </a:solidFill>
                <a:latin typeface="Arial"/>
                <a:ea typeface="Arial"/>
                <a:cs typeface="Arial"/>
                <a:sym typeface="Arial"/>
              </a:rPr>
              <a:t>Security issues require revisit of one or more previous phases</a:t>
            </a:r>
            <a:endParaRPr/>
          </a:p>
        </p:txBody>
      </p:sp>
      <p:sp>
        <p:nvSpPr>
          <p:cNvPr id="1145" name="Google Shape;1145;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05"/>
          <p:cNvSpPr txBox="1"/>
          <p:nvPr>
            <p:ph type="title"/>
          </p:nvPr>
        </p:nvSpPr>
        <p:spPr>
          <a:xfrm>
            <a:off x="613700" y="714275"/>
            <a:ext cx="8253300" cy="314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00000"/>
              </a:buClr>
              <a:buSzPts val="2400"/>
              <a:buNone/>
            </a:pPr>
            <a:r>
              <a:rPr lang="en-US" sz="2100"/>
              <a:t>Security in Software Engineering – A Better Way</a:t>
            </a:r>
            <a:endParaRPr sz="1350">
              <a:solidFill>
                <a:schemeClr val="lt2"/>
              </a:solidFill>
            </a:endParaRPr>
          </a:p>
        </p:txBody>
      </p:sp>
      <p:grpSp>
        <p:nvGrpSpPr>
          <p:cNvPr id="1151" name="Google Shape;1151;p105"/>
          <p:cNvGrpSpPr/>
          <p:nvPr/>
        </p:nvGrpSpPr>
        <p:grpSpPr>
          <a:xfrm>
            <a:off x="2139740" y="2171925"/>
            <a:ext cx="4864519" cy="2265916"/>
            <a:chOff x="2139740" y="1757867"/>
            <a:chExt cx="4864519" cy="2265916"/>
          </a:xfrm>
        </p:grpSpPr>
        <p:grpSp>
          <p:nvGrpSpPr>
            <p:cNvPr id="1152" name="Google Shape;1152;p105"/>
            <p:cNvGrpSpPr/>
            <p:nvPr/>
          </p:nvGrpSpPr>
          <p:grpSpPr>
            <a:xfrm>
              <a:off x="2139740" y="1757867"/>
              <a:ext cx="4864519" cy="2265916"/>
              <a:chOff x="2237450" y="1854836"/>
              <a:chExt cx="4516709" cy="2139879"/>
            </a:xfrm>
          </p:grpSpPr>
          <p:sp>
            <p:nvSpPr>
              <p:cNvPr id="1153" name="Google Shape;1153;p105"/>
              <p:cNvSpPr/>
              <p:nvPr/>
            </p:nvSpPr>
            <p:spPr>
              <a:xfrm>
                <a:off x="3002123" y="2870636"/>
                <a:ext cx="1492938" cy="1015730"/>
              </a:xfrm>
              <a:custGeom>
                <a:rect b="b" l="l" r="r" t="t"/>
                <a:pathLst>
                  <a:path extrusionOk="0" h="54934" w="80743">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4" name="Google Shape;1154;p105"/>
              <p:cNvSpPr/>
              <p:nvPr/>
            </p:nvSpPr>
            <p:spPr>
              <a:xfrm>
                <a:off x="3815316" y="2205480"/>
                <a:ext cx="1816051" cy="1675157"/>
              </a:xfrm>
              <a:custGeom>
                <a:rect b="b" l="l" r="r" t="t"/>
                <a:pathLst>
                  <a:path extrusionOk="0" h="90598" w="98218">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5" name="Google Shape;1155;p105"/>
              <p:cNvSpPr/>
              <p:nvPr/>
            </p:nvSpPr>
            <p:spPr>
              <a:xfrm>
                <a:off x="2237450" y="1985401"/>
                <a:ext cx="1006466" cy="1945999"/>
              </a:xfrm>
              <a:custGeom>
                <a:rect b="b" l="l" r="r" t="t"/>
                <a:pathLst>
                  <a:path extrusionOk="0" h="105246" w="54433">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6" name="Google Shape;1156;p105"/>
              <p:cNvSpPr/>
              <p:nvPr/>
            </p:nvSpPr>
            <p:spPr>
              <a:xfrm>
                <a:off x="4469432" y="2377723"/>
                <a:ext cx="510731" cy="492185"/>
              </a:xfrm>
              <a:custGeom>
                <a:rect b="b" l="l" r="r" t="t"/>
                <a:pathLst>
                  <a:path extrusionOk="0" h="26619" w="27622">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7" name="Google Shape;1157;p105"/>
              <p:cNvSpPr/>
              <p:nvPr/>
            </p:nvSpPr>
            <p:spPr>
              <a:xfrm>
                <a:off x="4708390" y="1854855"/>
                <a:ext cx="1705906" cy="803890"/>
              </a:xfrm>
              <a:custGeom>
                <a:rect b="b" l="l" r="r" t="t"/>
                <a:pathLst>
                  <a:path extrusionOk="0" h="43477" w="92261">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8" name="Google Shape;1158;p105"/>
              <p:cNvSpPr/>
              <p:nvPr/>
            </p:nvSpPr>
            <p:spPr>
              <a:xfrm>
                <a:off x="5433844" y="2083126"/>
                <a:ext cx="1320315" cy="1911589"/>
              </a:xfrm>
              <a:custGeom>
                <a:rect b="b" l="l" r="r" t="t"/>
                <a:pathLst>
                  <a:path extrusionOk="0" h="103385" w="71407">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9" name="Google Shape;1159;p105"/>
              <p:cNvSpPr/>
              <p:nvPr/>
            </p:nvSpPr>
            <p:spPr>
              <a:xfrm>
                <a:off x="2678994" y="1854836"/>
                <a:ext cx="1438725" cy="670540"/>
              </a:xfrm>
              <a:custGeom>
                <a:rect b="b" l="l" r="r" t="t"/>
                <a:pathLst>
                  <a:path extrusionOk="0" h="36265" w="77811">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160" name="Google Shape;1160;p105"/>
            <p:cNvSpPr/>
            <p:nvPr/>
          </p:nvSpPr>
          <p:spPr>
            <a:xfrm rot="-362015">
              <a:off x="5568965" y="1985674"/>
              <a:ext cx="593432" cy="338554"/>
            </a:xfrm>
            <a:prstGeom prst="rect">
              <a:avLst/>
            </a:prstGeom>
          </p:spPr>
          <p:txBody>
            <a:bodyPr>
              <a:prstTxWarp prst="textPlain"/>
            </a:bodyPr>
            <a:lstStyle/>
            <a:p>
              <a:pPr lvl="0" algn="ctr"/>
              <a:r>
                <a:rPr b="0" i="0">
                  <a:ln>
                    <a:noFill/>
                  </a:ln>
                  <a:solidFill>
                    <a:schemeClr val="dk1"/>
                  </a:solidFill>
                  <a:latin typeface="Arial"/>
                </a:rPr>
                <a:t>Plan</a:t>
              </a:r>
            </a:p>
          </p:txBody>
        </p:sp>
        <p:sp>
          <p:nvSpPr>
            <p:cNvPr id="1161" name="Google Shape;1161;p105"/>
            <p:cNvSpPr/>
            <p:nvPr/>
          </p:nvSpPr>
          <p:spPr>
            <a:xfrm rot="6126998">
              <a:off x="6078877" y="2842416"/>
              <a:ext cx="934871" cy="338554"/>
            </a:xfrm>
            <a:prstGeom prst="rect">
              <a:avLst/>
            </a:prstGeom>
          </p:spPr>
          <p:txBody>
            <a:bodyPr>
              <a:prstTxWarp prst="textPlain"/>
            </a:bodyPr>
            <a:lstStyle/>
            <a:p>
              <a:pPr lvl="0" algn="ctr"/>
              <a:r>
                <a:rPr b="0" i="0">
                  <a:ln>
                    <a:noFill/>
                  </a:ln>
                  <a:solidFill>
                    <a:schemeClr val="dk1"/>
                  </a:solidFill>
                  <a:latin typeface="Arial"/>
                </a:rPr>
                <a:t>Develop</a:t>
              </a:r>
            </a:p>
          </p:txBody>
        </p:sp>
        <p:sp>
          <p:nvSpPr>
            <p:cNvPr id="1162" name="Google Shape;1162;p105"/>
            <p:cNvSpPr/>
            <p:nvPr/>
          </p:nvSpPr>
          <p:spPr>
            <a:xfrm rot="2553883">
              <a:off x="4392887" y="2783026"/>
              <a:ext cx="58381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Test</a:t>
              </a:r>
              <a:endParaRPr/>
            </a:p>
          </p:txBody>
        </p:sp>
        <p:sp>
          <p:nvSpPr>
            <p:cNvPr id="1163" name="Google Shape;1163;p105"/>
            <p:cNvSpPr/>
            <p:nvPr/>
          </p:nvSpPr>
          <p:spPr>
            <a:xfrm rot="494249">
              <a:off x="2893464" y="1998876"/>
              <a:ext cx="934871" cy="338554"/>
            </a:xfrm>
            <a:prstGeom prst="rect">
              <a:avLst/>
            </a:prstGeom>
          </p:spPr>
          <p:txBody>
            <a:bodyPr>
              <a:prstTxWarp prst="textPlain"/>
            </a:bodyPr>
            <a:lstStyle/>
            <a:p>
              <a:pPr lvl="0" algn="ctr"/>
              <a:r>
                <a:rPr b="0" i="0">
                  <a:ln>
                    <a:noFill/>
                  </a:ln>
                  <a:solidFill>
                    <a:schemeClr val="dk1"/>
                  </a:solidFill>
                  <a:latin typeface="Arial"/>
                </a:rPr>
                <a:t>Release</a:t>
              </a:r>
            </a:p>
          </p:txBody>
        </p:sp>
        <p:sp>
          <p:nvSpPr>
            <p:cNvPr id="1164" name="Google Shape;1164;p105"/>
            <p:cNvSpPr/>
            <p:nvPr/>
          </p:nvSpPr>
          <p:spPr>
            <a:xfrm rot="-5650392">
              <a:off x="2121072" y="2663449"/>
              <a:ext cx="926857" cy="338554"/>
            </a:xfrm>
            <a:prstGeom prst="rect">
              <a:avLst/>
            </a:prstGeom>
          </p:spPr>
          <p:txBody>
            <a:bodyPr>
              <a:prstTxWarp prst="textPlain"/>
            </a:bodyPr>
            <a:lstStyle/>
            <a:p>
              <a:pPr lvl="0" algn="ctr"/>
              <a:r>
                <a:rPr b="0" i="0">
                  <a:ln>
                    <a:noFill/>
                  </a:ln>
                  <a:solidFill>
                    <a:schemeClr val="dk1"/>
                  </a:solidFill>
                  <a:latin typeface="Arial"/>
                </a:rPr>
                <a:t>Operate</a:t>
              </a:r>
            </a:p>
          </p:txBody>
        </p:sp>
        <p:sp>
          <p:nvSpPr>
            <p:cNvPr id="1165" name="Google Shape;1165;p105"/>
            <p:cNvSpPr/>
            <p:nvPr/>
          </p:nvSpPr>
          <p:spPr>
            <a:xfrm rot="-1878351">
              <a:off x="3268271" y="3184010"/>
              <a:ext cx="1083950" cy="338554"/>
            </a:xfrm>
            <a:prstGeom prst="rect">
              <a:avLst/>
            </a:prstGeom>
          </p:spPr>
          <p:txBody>
            <a:bodyPr>
              <a:prstTxWarp prst="textPlain"/>
            </a:bodyPr>
            <a:lstStyle/>
            <a:p>
              <a:pPr lvl="0" algn="ctr"/>
              <a:r>
                <a:rPr b="0" i="0">
                  <a:ln>
                    <a:noFill/>
                  </a:ln>
                  <a:solidFill>
                    <a:schemeClr val="dk1"/>
                  </a:solidFill>
                  <a:latin typeface="Arial"/>
                </a:rPr>
                <a:t>Feedback</a:t>
              </a:r>
            </a:p>
          </p:txBody>
        </p:sp>
      </p:grpSp>
      <p:pic>
        <p:nvPicPr>
          <p:cNvPr descr="Lock outline" id="1166" name="Google Shape;1166;p105"/>
          <p:cNvPicPr preferRelativeResize="0"/>
          <p:nvPr/>
        </p:nvPicPr>
        <p:blipFill rotWithShape="1">
          <a:blip r:embed="rId3">
            <a:alphaModFix/>
          </a:blip>
          <a:srcRect b="0" l="0" r="0" t="0"/>
          <a:stretch/>
        </p:blipFill>
        <p:spPr>
          <a:xfrm>
            <a:off x="3390042" y="1368753"/>
            <a:ext cx="397764" cy="397764"/>
          </a:xfrm>
          <a:prstGeom prst="rect">
            <a:avLst/>
          </a:prstGeom>
          <a:noFill/>
          <a:ln>
            <a:noFill/>
          </a:ln>
        </p:spPr>
      </p:pic>
      <p:sp>
        <p:nvSpPr>
          <p:cNvPr id="1167" name="Google Shape;1167;p105"/>
          <p:cNvSpPr/>
          <p:nvPr/>
        </p:nvSpPr>
        <p:spPr>
          <a:xfrm rot="10800000">
            <a:off x="3533029" y="1772209"/>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168" name="Google Shape;1168;p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descr="Lock outline" id="1169" name="Google Shape;1169;p105"/>
          <p:cNvPicPr preferRelativeResize="0"/>
          <p:nvPr/>
        </p:nvPicPr>
        <p:blipFill rotWithShape="1">
          <a:blip r:embed="rId3">
            <a:alphaModFix/>
          </a:blip>
          <a:srcRect b="0" l="0" r="0" t="0"/>
          <a:stretch/>
        </p:blipFill>
        <p:spPr>
          <a:xfrm>
            <a:off x="5666799" y="1319812"/>
            <a:ext cx="397764" cy="397764"/>
          </a:xfrm>
          <a:prstGeom prst="rect">
            <a:avLst/>
          </a:prstGeom>
          <a:noFill/>
          <a:ln>
            <a:noFill/>
          </a:ln>
        </p:spPr>
      </p:pic>
      <p:sp>
        <p:nvSpPr>
          <p:cNvPr id="1170" name="Google Shape;1170;p105"/>
          <p:cNvSpPr/>
          <p:nvPr/>
        </p:nvSpPr>
        <p:spPr>
          <a:xfrm rot="10800000">
            <a:off x="5795915" y="1724108"/>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outline" id="1171" name="Google Shape;1171;p105"/>
          <p:cNvPicPr preferRelativeResize="0"/>
          <p:nvPr/>
        </p:nvPicPr>
        <p:blipFill rotWithShape="1">
          <a:blip r:embed="rId3">
            <a:alphaModFix/>
          </a:blip>
          <a:srcRect b="0" l="0" r="0" t="0"/>
          <a:stretch/>
        </p:blipFill>
        <p:spPr>
          <a:xfrm>
            <a:off x="7414559" y="3291789"/>
            <a:ext cx="397764" cy="397764"/>
          </a:xfrm>
          <a:prstGeom prst="rect">
            <a:avLst/>
          </a:prstGeom>
          <a:noFill/>
          <a:ln>
            <a:noFill/>
          </a:ln>
        </p:spPr>
      </p:pic>
      <p:sp>
        <p:nvSpPr>
          <p:cNvPr id="1172" name="Google Shape;1172;p105"/>
          <p:cNvSpPr/>
          <p:nvPr/>
        </p:nvSpPr>
        <p:spPr>
          <a:xfrm rot="-5400000">
            <a:off x="7165789" y="3347822"/>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outline" id="1173" name="Google Shape;1173;p105"/>
          <p:cNvPicPr preferRelativeResize="0"/>
          <p:nvPr/>
        </p:nvPicPr>
        <p:blipFill rotWithShape="1">
          <a:blip r:embed="rId3">
            <a:alphaModFix/>
          </a:blip>
          <a:srcRect b="0" l="0" r="0" t="0"/>
          <a:stretch/>
        </p:blipFill>
        <p:spPr>
          <a:xfrm>
            <a:off x="4564088" y="4300550"/>
            <a:ext cx="397764" cy="397764"/>
          </a:xfrm>
          <a:prstGeom prst="rect">
            <a:avLst/>
          </a:prstGeom>
          <a:noFill/>
          <a:ln>
            <a:noFill/>
          </a:ln>
        </p:spPr>
      </p:pic>
      <p:sp>
        <p:nvSpPr>
          <p:cNvPr id="1174" name="Google Shape;1174;p105"/>
          <p:cNvSpPr/>
          <p:nvPr/>
        </p:nvSpPr>
        <p:spPr>
          <a:xfrm>
            <a:off x="4692171" y="3918305"/>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outline" id="1175" name="Google Shape;1175;p105"/>
          <p:cNvPicPr preferRelativeResize="0"/>
          <p:nvPr/>
        </p:nvPicPr>
        <p:blipFill rotWithShape="1">
          <a:blip r:embed="rId3">
            <a:alphaModFix/>
          </a:blip>
          <a:srcRect b="0" l="0" r="0" t="0"/>
          <a:stretch/>
        </p:blipFill>
        <p:spPr>
          <a:xfrm>
            <a:off x="1268859" y="2973330"/>
            <a:ext cx="397764" cy="397764"/>
          </a:xfrm>
          <a:prstGeom prst="rect">
            <a:avLst/>
          </a:prstGeom>
          <a:noFill/>
          <a:ln>
            <a:noFill/>
          </a:ln>
        </p:spPr>
      </p:pic>
      <p:sp>
        <p:nvSpPr>
          <p:cNvPr id="1176" name="Google Shape;1176;p105"/>
          <p:cNvSpPr/>
          <p:nvPr/>
        </p:nvSpPr>
        <p:spPr>
          <a:xfrm rot="5400000">
            <a:off x="1788145" y="3047223"/>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06"/>
          <p:cNvSpPr txBox="1"/>
          <p:nvPr>
            <p:ph type="title"/>
          </p:nvPr>
        </p:nvSpPr>
        <p:spPr>
          <a:xfrm>
            <a:off x="613700" y="714275"/>
            <a:ext cx="8253300" cy="314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00000"/>
              </a:buClr>
              <a:buSzPts val="2400"/>
              <a:buNone/>
            </a:pPr>
            <a:r>
              <a:rPr lang="en-US" sz="2100"/>
              <a:t>Security in Software Engineering – DevSecOps</a:t>
            </a:r>
            <a:endParaRPr sz="1350">
              <a:solidFill>
                <a:schemeClr val="lt2"/>
              </a:solidFill>
            </a:endParaRPr>
          </a:p>
        </p:txBody>
      </p:sp>
      <p:grpSp>
        <p:nvGrpSpPr>
          <p:cNvPr id="1182" name="Google Shape;1182;p106"/>
          <p:cNvGrpSpPr/>
          <p:nvPr/>
        </p:nvGrpSpPr>
        <p:grpSpPr>
          <a:xfrm>
            <a:off x="2139740" y="2171925"/>
            <a:ext cx="4864519" cy="2265916"/>
            <a:chOff x="2139740" y="1757867"/>
            <a:chExt cx="4864519" cy="2265916"/>
          </a:xfrm>
        </p:grpSpPr>
        <p:grpSp>
          <p:nvGrpSpPr>
            <p:cNvPr id="1183" name="Google Shape;1183;p106"/>
            <p:cNvGrpSpPr/>
            <p:nvPr/>
          </p:nvGrpSpPr>
          <p:grpSpPr>
            <a:xfrm>
              <a:off x="2139740" y="1757867"/>
              <a:ext cx="4864519" cy="2265916"/>
              <a:chOff x="2237450" y="1854836"/>
              <a:chExt cx="4516709" cy="2139879"/>
            </a:xfrm>
          </p:grpSpPr>
          <p:sp>
            <p:nvSpPr>
              <p:cNvPr id="1184" name="Google Shape;1184;p106"/>
              <p:cNvSpPr/>
              <p:nvPr/>
            </p:nvSpPr>
            <p:spPr>
              <a:xfrm>
                <a:off x="3002123" y="2870636"/>
                <a:ext cx="1492938" cy="1015730"/>
              </a:xfrm>
              <a:custGeom>
                <a:rect b="b" l="l" r="r" t="t"/>
                <a:pathLst>
                  <a:path extrusionOk="0" h="54934" w="80743">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5" name="Google Shape;1185;p106"/>
              <p:cNvSpPr/>
              <p:nvPr/>
            </p:nvSpPr>
            <p:spPr>
              <a:xfrm>
                <a:off x="3815316" y="2205480"/>
                <a:ext cx="1816051" cy="1675157"/>
              </a:xfrm>
              <a:custGeom>
                <a:rect b="b" l="l" r="r" t="t"/>
                <a:pathLst>
                  <a:path extrusionOk="0" h="90598" w="98218">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6" name="Google Shape;1186;p106"/>
              <p:cNvSpPr/>
              <p:nvPr/>
            </p:nvSpPr>
            <p:spPr>
              <a:xfrm>
                <a:off x="2237450" y="1985401"/>
                <a:ext cx="1006466" cy="1945999"/>
              </a:xfrm>
              <a:custGeom>
                <a:rect b="b" l="l" r="r" t="t"/>
                <a:pathLst>
                  <a:path extrusionOk="0" h="105246" w="54433">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7" name="Google Shape;1187;p106"/>
              <p:cNvSpPr/>
              <p:nvPr/>
            </p:nvSpPr>
            <p:spPr>
              <a:xfrm>
                <a:off x="4469432" y="2377723"/>
                <a:ext cx="510731" cy="492185"/>
              </a:xfrm>
              <a:custGeom>
                <a:rect b="b" l="l" r="r" t="t"/>
                <a:pathLst>
                  <a:path extrusionOk="0" h="26619" w="27622">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8" name="Google Shape;1188;p106"/>
              <p:cNvSpPr/>
              <p:nvPr/>
            </p:nvSpPr>
            <p:spPr>
              <a:xfrm>
                <a:off x="4708390" y="1854855"/>
                <a:ext cx="1705906" cy="803890"/>
              </a:xfrm>
              <a:custGeom>
                <a:rect b="b" l="l" r="r" t="t"/>
                <a:pathLst>
                  <a:path extrusionOk="0" h="43477" w="92261">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9" name="Google Shape;1189;p106"/>
              <p:cNvSpPr/>
              <p:nvPr/>
            </p:nvSpPr>
            <p:spPr>
              <a:xfrm>
                <a:off x="5433844" y="2083126"/>
                <a:ext cx="1320315" cy="1911589"/>
              </a:xfrm>
              <a:custGeom>
                <a:rect b="b" l="l" r="r" t="t"/>
                <a:pathLst>
                  <a:path extrusionOk="0" h="103385" w="71407">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90" name="Google Shape;1190;p106"/>
              <p:cNvSpPr/>
              <p:nvPr/>
            </p:nvSpPr>
            <p:spPr>
              <a:xfrm>
                <a:off x="2678994" y="1854836"/>
                <a:ext cx="1438725" cy="670540"/>
              </a:xfrm>
              <a:custGeom>
                <a:rect b="b" l="l" r="r" t="t"/>
                <a:pathLst>
                  <a:path extrusionOk="0" h="36265" w="77811">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191" name="Google Shape;1191;p106"/>
            <p:cNvSpPr/>
            <p:nvPr/>
          </p:nvSpPr>
          <p:spPr>
            <a:xfrm rot="-362015">
              <a:off x="5568965" y="1985674"/>
              <a:ext cx="593432" cy="338554"/>
            </a:xfrm>
            <a:prstGeom prst="rect">
              <a:avLst/>
            </a:prstGeom>
          </p:spPr>
          <p:txBody>
            <a:bodyPr>
              <a:prstTxWarp prst="textPlain"/>
            </a:bodyPr>
            <a:lstStyle/>
            <a:p>
              <a:pPr lvl="0" algn="ctr"/>
              <a:r>
                <a:rPr b="0" i="0">
                  <a:ln>
                    <a:noFill/>
                  </a:ln>
                  <a:solidFill>
                    <a:schemeClr val="dk1"/>
                  </a:solidFill>
                  <a:latin typeface="Arial"/>
                </a:rPr>
                <a:t>Plan</a:t>
              </a:r>
            </a:p>
          </p:txBody>
        </p:sp>
        <p:sp>
          <p:nvSpPr>
            <p:cNvPr id="1192" name="Google Shape;1192;p106"/>
            <p:cNvSpPr/>
            <p:nvPr/>
          </p:nvSpPr>
          <p:spPr>
            <a:xfrm rot="6126998">
              <a:off x="6078877" y="2842416"/>
              <a:ext cx="934871" cy="338554"/>
            </a:xfrm>
            <a:prstGeom prst="rect">
              <a:avLst/>
            </a:prstGeom>
          </p:spPr>
          <p:txBody>
            <a:bodyPr>
              <a:prstTxWarp prst="textPlain"/>
            </a:bodyPr>
            <a:lstStyle/>
            <a:p>
              <a:pPr lvl="0" algn="ctr"/>
              <a:r>
                <a:rPr b="0" i="0">
                  <a:ln>
                    <a:noFill/>
                  </a:ln>
                  <a:solidFill>
                    <a:schemeClr val="dk1"/>
                  </a:solidFill>
                  <a:latin typeface="Arial"/>
                </a:rPr>
                <a:t>Develop</a:t>
              </a:r>
            </a:p>
          </p:txBody>
        </p:sp>
        <p:sp>
          <p:nvSpPr>
            <p:cNvPr id="1193" name="Google Shape;1193;p106"/>
            <p:cNvSpPr/>
            <p:nvPr/>
          </p:nvSpPr>
          <p:spPr>
            <a:xfrm rot="2553883">
              <a:off x="4392887" y="2783026"/>
              <a:ext cx="58381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Test</a:t>
              </a:r>
              <a:endParaRPr/>
            </a:p>
          </p:txBody>
        </p:sp>
        <p:sp>
          <p:nvSpPr>
            <p:cNvPr id="1194" name="Google Shape;1194;p106"/>
            <p:cNvSpPr/>
            <p:nvPr/>
          </p:nvSpPr>
          <p:spPr>
            <a:xfrm rot="494249">
              <a:off x="2893464" y="1998876"/>
              <a:ext cx="934871" cy="338554"/>
            </a:xfrm>
            <a:prstGeom prst="rect">
              <a:avLst/>
            </a:prstGeom>
          </p:spPr>
          <p:txBody>
            <a:bodyPr>
              <a:prstTxWarp prst="textPlain"/>
            </a:bodyPr>
            <a:lstStyle/>
            <a:p>
              <a:pPr lvl="0" algn="ctr"/>
              <a:r>
                <a:rPr b="0" i="0">
                  <a:ln>
                    <a:noFill/>
                  </a:ln>
                  <a:solidFill>
                    <a:schemeClr val="dk1"/>
                  </a:solidFill>
                  <a:latin typeface="Arial"/>
                </a:rPr>
                <a:t>Release</a:t>
              </a:r>
            </a:p>
          </p:txBody>
        </p:sp>
        <p:sp>
          <p:nvSpPr>
            <p:cNvPr id="1195" name="Google Shape;1195;p106"/>
            <p:cNvSpPr/>
            <p:nvPr/>
          </p:nvSpPr>
          <p:spPr>
            <a:xfrm rot="-5650392">
              <a:off x="2121072" y="2663449"/>
              <a:ext cx="926857" cy="338554"/>
            </a:xfrm>
            <a:prstGeom prst="rect">
              <a:avLst/>
            </a:prstGeom>
          </p:spPr>
          <p:txBody>
            <a:bodyPr>
              <a:prstTxWarp prst="textPlain"/>
            </a:bodyPr>
            <a:lstStyle/>
            <a:p>
              <a:pPr lvl="0" algn="ctr"/>
              <a:r>
                <a:rPr b="0" i="0">
                  <a:ln>
                    <a:noFill/>
                  </a:ln>
                  <a:solidFill>
                    <a:schemeClr val="dk1"/>
                  </a:solidFill>
                  <a:latin typeface="Arial"/>
                </a:rPr>
                <a:t>Operate</a:t>
              </a:r>
            </a:p>
          </p:txBody>
        </p:sp>
        <p:sp>
          <p:nvSpPr>
            <p:cNvPr id="1196" name="Google Shape;1196;p106"/>
            <p:cNvSpPr/>
            <p:nvPr/>
          </p:nvSpPr>
          <p:spPr>
            <a:xfrm rot="-1878351">
              <a:off x="3268271" y="3184010"/>
              <a:ext cx="1083950" cy="338554"/>
            </a:xfrm>
            <a:prstGeom prst="rect">
              <a:avLst/>
            </a:prstGeom>
          </p:spPr>
          <p:txBody>
            <a:bodyPr>
              <a:prstTxWarp prst="textPlain"/>
            </a:bodyPr>
            <a:lstStyle/>
            <a:p>
              <a:pPr lvl="0" algn="ctr"/>
              <a:r>
                <a:rPr b="0" i="0">
                  <a:ln>
                    <a:noFill/>
                  </a:ln>
                  <a:solidFill>
                    <a:schemeClr val="dk1"/>
                  </a:solidFill>
                  <a:latin typeface="Arial"/>
                </a:rPr>
                <a:t>Feedback</a:t>
              </a:r>
            </a:p>
          </p:txBody>
        </p:sp>
      </p:grpSp>
      <p:pic>
        <p:nvPicPr>
          <p:cNvPr descr="Lock outline" id="1197" name="Google Shape;1197;p106"/>
          <p:cNvPicPr preferRelativeResize="0"/>
          <p:nvPr/>
        </p:nvPicPr>
        <p:blipFill rotWithShape="1">
          <a:blip r:embed="rId3">
            <a:alphaModFix/>
          </a:blip>
          <a:srcRect b="0" l="0" r="0" t="0"/>
          <a:stretch/>
        </p:blipFill>
        <p:spPr>
          <a:xfrm>
            <a:off x="3390042" y="1368753"/>
            <a:ext cx="397764" cy="397764"/>
          </a:xfrm>
          <a:prstGeom prst="rect">
            <a:avLst/>
          </a:prstGeom>
          <a:noFill/>
          <a:ln>
            <a:noFill/>
          </a:ln>
        </p:spPr>
      </p:pic>
      <p:sp>
        <p:nvSpPr>
          <p:cNvPr id="1198" name="Google Shape;1198;p106"/>
          <p:cNvSpPr/>
          <p:nvPr/>
        </p:nvSpPr>
        <p:spPr>
          <a:xfrm rot="10800000">
            <a:off x="3533029" y="1772209"/>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199" name="Google Shape;1199;p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descr="Lock outline" id="1200" name="Google Shape;1200;p106"/>
          <p:cNvPicPr preferRelativeResize="0"/>
          <p:nvPr/>
        </p:nvPicPr>
        <p:blipFill rotWithShape="1">
          <a:blip r:embed="rId3">
            <a:alphaModFix/>
          </a:blip>
          <a:srcRect b="0" l="0" r="0" t="0"/>
          <a:stretch/>
        </p:blipFill>
        <p:spPr>
          <a:xfrm>
            <a:off x="5666799" y="1319812"/>
            <a:ext cx="397764" cy="397764"/>
          </a:xfrm>
          <a:prstGeom prst="rect">
            <a:avLst/>
          </a:prstGeom>
          <a:noFill/>
          <a:ln>
            <a:noFill/>
          </a:ln>
        </p:spPr>
      </p:pic>
      <p:sp>
        <p:nvSpPr>
          <p:cNvPr id="1201" name="Google Shape;1201;p106"/>
          <p:cNvSpPr/>
          <p:nvPr/>
        </p:nvSpPr>
        <p:spPr>
          <a:xfrm rot="10800000">
            <a:off x="5795915" y="1724108"/>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outline" id="1202" name="Google Shape;1202;p106"/>
          <p:cNvPicPr preferRelativeResize="0"/>
          <p:nvPr/>
        </p:nvPicPr>
        <p:blipFill rotWithShape="1">
          <a:blip r:embed="rId3">
            <a:alphaModFix/>
          </a:blip>
          <a:srcRect b="0" l="0" r="0" t="0"/>
          <a:stretch/>
        </p:blipFill>
        <p:spPr>
          <a:xfrm>
            <a:off x="7414559" y="3291789"/>
            <a:ext cx="397764" cy="397764"/>
          </a:xfrm>
          <a:prstGeom prst="rect">
            <a:avLst/>
          </a:prstGeom>
          <a:noFill/>
          <a:ln>
            <a:noFill/>
          </a:ln>
        </p:spPr>
      </p:pic>
      <p:sp>
        <p:nvSpPr>
          <p:cNvPr id="1203" name="Google Shape;1203;p106"/>
          <p:cNvSpPr/>
          <p:nvPr/>
        </p:nvSpPr>
        <p:spPr>
          <a:xfrm rot="-5400000">
            <a:off x="7165789" y="3347822"/>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outline" id="1204" name="Google Shape;1204;p106"/>
          <p:cNvPicPr preferRelativeResize="0"/>
          <p:nvPr/>
        </p:nvPicPr>
        <p:blipFill rotWithShape="1">
          <a:blip r:embed="rId3">
            <a:alphaModFix/>
          </a:blip>
          <a:srcRect b="0" l="0" r="0" t="0"/>
          <a:stretch/>
        </p:blipFill>
        <p:spPr>
          <a:xfrm>
            <a:off x="4564088" y="4300550"/>
            <a:ext cx="397764" cy="397764"/>
          </a:xfrm>
          <a:prstGeom prst="rect">
            <a:avLst/>
          </a:prstGeom>
          <a:noFill/>
          <a:ln>
            <a:noFill/>
          </a:ln>
        </p:spPr>
      </p:pic>
      <p:sp>
        <p:nvSpPr>
          <p:cNvPr id="1205" name="Google Shape;1205;p106"/>
          <p:cNvSpPr/>
          <p:nvPr/>
        </p:nvSpPr>
        <p:spPr>
          <a:xfrm>
            <a:off x="4692171" y="3918305"/>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outline" id="1206" name="Google Shape;1206;p106"/>
          <p:cNvPicPr preferRelativeResize="0"/>
          <p:nvPr/>
        </p:nvPicPr>
        <p:blipFill rotWithShape="1">
          <a:blip r:embed="rId3">
            <a:alphaModFix/>
          </a:blip>
          <a:srcRect b="0" l="0" r="0" t="0"/>
          <a:stretch/>
        </p:blipFill>
        <p:spPr>
          <a:xfrm>
            <a:off x="1268859" y="2973330"/>
            <a:ext cx="397764" cy="397764"/>
          </a:xfrm>
          <a:prstGeom prst="rect">
            <a:avLst/>
          </a:prstGeom>
          <a:noFill/>
          <a:ln>
            <a:noFill/>
          </a:ln>
        </p:spPr>
      </p:pic>
      <p:sp>
        <p:nvSpPr>
          <p:cNvPr id="1207" name="Google Shape;1207;p106"/>
          <p:cNvSpPr/>
          <p:nvPr/>
        </p:nvSpPr>
        <p:spPr>
          <a:xfrm rot="5400000">
            <a:off x="1788145" y="3047223"/>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208" name="Google Shape;1208;p106"/>
          <p:cNvSpPr txBox="1"/>
          <p:nvPr/>
        </p:nvSpPr>
        <p:spPr>
          <a:xfrm>
            <a:off x="5795006" y="1303311"/>
            <a:ext cx="1949522" cy="446855"/>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050" u="none" cap="none" strike="noStrike">
                <a:solidFill>
                  <a:srgbClr val="575757"/>
                </a:solidFill>
                <a:latin typeface="Arial"/>
                <a:ea typeface="Arial"/>
                <a:cs typeface="Arial"/>
                <a:sym typeface="Arial"/>
              </a:rPr>
              <a:t>Threat modeling, data protection, and risk assessment</a:t>
            </a:r>
            <a:endParaRPr/>
          </a:p>
        </p:txBody>
      </p:sp>
      <p:sp>
        <p:nvSpPr>
          <p:cNvPr id="1209" name="Google Shape;1209;p106"/>
          <p:cNvSpPr txBox="1"/>
          <p:nvPr/>
        </p:nvSpPr>
        <p:spPr>
          <a:xfrm>
            <a:off x="7254165" y="3697103"/>
            <a:ext cx="1949522" cy="732122"/>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050" u="none" cap="none" strike="noStrike">
                <a:solidFill>
                  <a:srgbClr val="575757"/>
                </a:solidFill>
                <a:latin typeface="Arial"/>
                <a:ea typeface="Arial"/>
                <a:cs typeface="Arial"/>
                <a:sym typeface="Arial"/>
              </a:rPr>
              <a:t>SAST (Static Application Security Testing) and SCA (Software Composition Analysis) tooling</a:t>
            </a:r>
            <a:endParaRPr/>
          </a:p>
        </p:txBody>
      </p:sp>
      <p:sp>
        <p:nvSpPr>
          <p:cNvPr id="1210" name="Google Shape;1210;p106"/>
          <p:cNvSpPr txBox="1"/>
          <p:nvPr/>
        </p:nvSpPr>
        <p:spPr>
          <a:xfrm>
            <a:off x="3788209" y="4641163"/>
            <a:ext cx="1949522" cy="48413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050" u="none" cap="none" strike="noStrike">
                <a:solidFill>
                  <a:srgbClr val="575757"/>
                </a:solidFill>
                <a:latin typeface="Arial"/>
                <a:ea typeface="Arial"/>
                <a:cs typeface="Arial"/>
                <a:sym typeface="Arial"/>
              </a:rPr>
              <a:t>DAST (Dynamic Application Security Testing) tooling</a:t>
            </a:r>
            <a:endParaRPr/>
          </a:p>
        </p:txBody>
      </p:sp>
      <p:sp>
        <p:nvSpPr>
          <p:cNvPr id="1211" name="Google Shape;1211;p106"/>
          <p:cNvSpPr txBox="1"/>
          <p:nvPr/>
        </p:nvSpPr>
        <p:spPr>
          <a:xfrm>
            <a:off x="1494871" y="1376766"/>
            <a:ext cx="1949522" cy="48413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050" u="none" cap="none" strike="noStrike">
                <a:solidFill>
                  <a:srgbClr val="575757"/>
                </a:solidFill>
                <a:latin typeface="Arial"/>
                <a:ea typeface="Arial"/>
                <a:cs typeface="Arial"/>
                <a:sym typeface="Arial"/>
              </a:rPr>
              <a:t>Additional security-specific scanning, port scans, and log validation</a:t>
            </a:r>
            <a:endParaRPr/>
          </a:p>
        </p:txBody>
      </p:sp>
      <p:sp>
        <p:nvSpPr>
          <p:cNvPr id="1212" name="Google Shape;1212;p106"/>
          <p:cNvSpPr txBox="1"/>
          <p:nvPr/>
        </p:nvSpPr>
        <p:spPr>
          <a:xfrm>
            <a:off x="184525" y="3425751"/>
            <a:ext cx="1691885" cy="48413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050" u="none" cap="none" strike="noStrike">
                <a:solidFill>
                  <a:srgbClr val="575757"/>
                </a:solidFill>
                <a:latin typeface="Arial"/>
                <a:ea typeface="Arial"/>
                <a:cs typeface="Arial"/>
                <a:sym typeface="Arial"/>
              </a:rPr>
              <a:t>Monitoring &amp; alerting, RCA (Root Cause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9" name="Shape 349"/>
        <p:cNvGrpSpPr/>
        <p:nvPr/>
      </p:nvGrpSpPr>
      <p:grpSpPr>
        <a:xfrm>
          <a:off x="0" y="0"/>
          <a:ext cx="0" cy="0"/>
          <a:chOff x="0" y="0"/>
          <a:chExt cx="0" cy="0"/>
        </a:xfrm>
      </p:grpSpPr>
      <p:sp>
        <p:nvSpPr>
          <p:cNvPr id="350" name="Google Shape;350;p1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Lab work will take place in individual workspaces – isolated, browser-based virtual machines</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Classroom labs may include individual work as well as group discussion and work</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100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 welcome being interrupted – if you need more info, or clarification, or anything else, just break in and ask. I am here to help you.</a:t>
            </a:r>
            <a:endParaRPr b="0" i="0" sz="1500" u="none" cap="none" strike="noStrike">
              <a:solidFill>
                <a:srgbClr val="404040"/>
              </a:solidFill>
              <a:latin typeface="Arial"/>
              <a:ea typeface="Arial"/>
              <a:cs typeface="Arial"/>
              <a:sym typeface="Arial"/>
            </a:endParaRPr>
          </a:p>
        </p:txBody>
      </p:sp>
      <p:sp>
        <p:nvSpPr>
          <p:cNvPr id="352" name="Google Shape;352;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07"/>
          <p:cNvSpPr txBox="1"/>
          <p:nvPr>
            <p:ph type="title"/>
          </p:nvPr>
        </p:nvSpPr>
        <p:spPr>
          <a:xfrm>
            <a:off x="613700" y="714275"/>
            <a:ext cx="8253300" cy="314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00000"/>
              </a:buClr>
              <a:buSzPts val="2400"/>
              <a:buNone/>
            </a:pPr>
            <a:r>
              <a:rPr lang="en-US" sz="2100"/>
              <a:t>Security in Software Engineering – DevSecOps</a:t>
            </a:r>
            <a:endParaRPr sz="1350">
              <a:solidFill>
                <a:schemeClr val="lt2"/>
              </a:solidFill>
            </a:endParaRPr>
          </a:p>
        </p:txBody>
      </p:sp>
      <p:grpSp>
        <p:nvGrpSpPr>
          <p:cNvPr id="1218" name="Google Shape;1218;p107"/>
          <p:cNvGrpSpPr/>
          <p:nvPr/>
        </p:nvGrpSpPr>
        <p:grpSpPr>
          <a:xfrm>
            <a:off x="2139740" y="2171925"/>
            <a:ext cx="4864519" cy="2265916"/>
            <a:chOff x="2139740" y="1757867"/>
            <a:chExt cx="4864519" cy="2265916"/>
          </a:xfrm>
        </p:grpSpPr>
        <p:grpSp>
          <p:nvGrpSpPr>
            <p:cNvPr id="1219" name="Google Shape;1219;p107"/>
            <p:cNvGrpSpPr/>
            <p:nvPr/>
          </p:nvGrpSpPr>
          <p:grpSpPr>
            <a:xfrm>
              <a:off x="2139740" y="1757867"/>
              <a:ext cx="4864519" cy="2265916"/>
              <a:chOff x="2237450" y="1854836"/>
              <a:chExt cx="4516709" cy="2139879"/>
            </a:xfrm>
          </p:grpSpPr>
          <p:sp>
            <p:nvSpPr>
              <p:cNvPr id="1220" name="Google Shape;1220;p107"/>
              <p:cNvSpPr/>
              <p:nvPr/>
            </p:nvSpPr>
            <p:spPr>
              <a:xfrm>
                <a:off x="3002123" y="2870636"/>
                <a:ext cx="1492938" cy="1015730"/>
              </a:xfrm>
              <a:custGeom>
                <a:rect b="b" l="l" r="r" t="t"/>
                <a:pathLst>
                  <a:path extrusionOk="0" h="54934" w="80743">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1" name="Google Shape;1221;p107"/>
              <p:cNvSpPr/>
              <p:nvPr/>
            </p:nvSpPr>
            <p:spPr>
              <a:xfrm>
                <a:off x="3815316" y="2205480"/>
                <a:ext cx="1816051" cy="1675157"/>
              </a:xfrm>
              <a:custGeom>
                <a:rect b="b" l="l" r="r" t="t"/>
                <a:pathLst>
                  <a:path extrusionOk="0" h="90598" w="98218">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2" name="Google Shape;1222;p107"/>
              <p:cNvSpPr/>
              <p:nvPr/>
            </p:nvSpPr>
            <p:spPr>
              <a:xfrm>
                <a:off x="2237450" y="1985401"/>
                <a:ext cx="1006466" cy="1945999"/>
              </a:xfrm>
              <a:custGeom>
                <a:rect b="b" l="l" r="r" t="t"/>
                <a:pathLst>
                  <a:path extrusionOk="0" h="105246" w="54433">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3" name="Google Shape;1223;p107"/>
              <p:cNvSpPr/>
              <p:nvPr/>
            </p:nvSpPr>
            <p:spPr>
              <a:xfrm>
                <a:off x="4469432" y="2377723"/>
                <a:ext cx="510731" cy="492185"/>
              </a:xfrm>
              <a:custGeom>
                <a:rect b="b" l="l" r="r" t="t"/>
                <a:pathLst>
                  <a:path extrusionOk="0" h="26619" w="27622">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4" name="Google Shape;1224;p107"/>
              <p:cNvSpPr/>
              <p:nvPr/>
            </p:nvSpPr>
            <p:spPr>
              <a:xfrm>
                <a:off x="4708390" y="1854855"/>
                <a:ext cx="1705906" cy="803890"/>
              </a:xfrm>
              <a:custGeom>
                <a:rect b="b" l="l" r="r" t="t"/>
                <a:pathLst>
                  <a:path extrusionOk="0" h="43477" w="92261">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5" name="Google Shape;1225;p107"/>
              <p:cNvSpPr/>
              <p:nvPr/>
            </p:nvSpPr>
            <p:spPr>
              <a:xfrm>
                <a:off x="5433844" y="2083126"/>
                <a:ext cx="1320315" cy="1911589"/>
              </a:xfrm>
              <a:custGeom>
                <a:rect b="b" l="l" r="r" t="t"/>
                <a:pathLst>
                  <a:path extrusionOk="0" h="103385" w="71407">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6" name="Google Shape;1226;p107"/>
              <p:cNvSpPr/>
              <p:nvPr/>
            </p:nvSpPr>
            <p:spPr>
              <a:xfrm>
                <a:off x="2678994" y="1854836"/>
                <a:ext cx="1438725" cy="670540"/>
              </a:xfrm>
              <a:custGeom>
                <a:rect b="b" l="l" r="r" t="t"/>
                <a:pathLst>
                  <a:path extrusionOk="0" h="36265" w="77811">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227" name="Google Shape;1227;p107"/>
            <p:cNvSpPr/>
            <p:nvPr/>
          </p:nvSpPr>
          <p:spPr>
            <a:xfrm rot="-362015">
              <a:off x="5568965" y="1985674"/>
              <a:ext cx="593432" cy="338554"/>
            </a:xfrm>
            <a:prstGeom prst="rect">
              <a:avLst/>
            </a:prstGeom>
          </p:spPr>
          <p:txBody>
            <a:bodyPr>
              <a:prstTxWarp prst="textPlain"/>
            </a:bodyPr>
            <a:lstStyle/>
            <a:p>
              <a:pPr lvl="0" algn="ctr"/>
              <a:r>
                <a:rPr b="0" i="0">
                  <a:ln>
                    <a:noFill/>
                  </a:ln>
                  <a:solidFill>
                    <a:schemeClr val="dk1"/>
                  </a:solidFill>
                  <a:latin typeface="Arial"/>
                </a:rPr>
                <a:t>Plan</a:t>
              </a:r>
            </a:p>
          </p:txBody>
        </p:sp>
        <p:sp>
          <p:nvSpPr>
            <p:cNvPr id="1228" name="Google Shape;1228;p107"/>
            <p:cNvSpPr/>
            <p:nvPr/>
          </p:nvSpPr>
          <p:spPr>
            <a:xfrm rot="6126998">
              <a:off x="6078877" y="2842416"/>
              <a:ext cx="934871" cy="338554"/>
            </a:xfrm>
            <a:prstGeom prst="rect">
              <a:avLst/>
            </a:prstGeom>
          </p:spPr>
          <p:txBody>
            <a:bodyPr>
              <a:prstTxWarp prst="textPlain"/>
            </a:bodyPr>
            <a:lstStyle/>
            <a:p>
              <a:pPr lvl="0" algn="ctr"/>
              <a:r>
                <a:rPr b="0" i="0">
                  <a:ln>
                    <a:noFill/>
                  </a:ln>
                  <a:solidFill>
                    <a:schemeClr val="dk1"/>
                  </a:solidFill>
                  <a:latin typeface="Arial"/>
                </a:rPr>
                <a:t>Develop</a:t>
              </a:r>
            </a:p>
          </p:txBody>
        </p:sp>
        <p:sp>
          <p:nvSpPr>
            <p:cNvPr id="1229" name="Google Shape;1229;p107"/>
            <p:cNvSpPr/>
            <p:nvPr/>
          </p:nvSpPr>
          <p:spPr>
            <a:xfrm rot="2553883">
              <a:off x="4392887" y="2783026"/>
              <a:ext cx="58381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Test</a:t>
              </a:r>
              <a:endParaRPr/>
            </a:p>
          </p:txBody>
        </p:sp>
        <p:sp>
          <p:nvSpPr>
            <p:cNvPr id="1230" name="Google Shape;1230;p107"/>
            <p:cNvSpPr/>
            <p:nvPr/>
          </p:nvSpPr>
          <p:spPr>
            <a:xfrm rot="494249">
              <a:off x="2893464" y="1998876"/>
              <a:ext cx="934871" cy="338554"/>
            </a:xfrm>
            <a:prstGeom prst="rect">
              <a:avLst/>
            </a:prstGeom>
          </p:spPr>
          <p:txBody>
            <a:bodyPr>
              <a:prstTxWarp prst="textPlain"/>
            </a:bodyPr>
            <a:lstStyle/>
            <a:p>
              <a:pPr lvl="0" algn="ctr"/>
              <a:r>
                <a:rPr b="0" i="0">
                  <a:ln>
                    <a:noFill/>
                  </a:ln>
                  <a:solidFill>
                    <a:schemeClr val="dk1"/>
                  </a:solidFill>
                  <a:latin typeface="Arial"/>
                </a:rPr>
                <a:t>Release</a:t>
              </a:r>
            </a:p>
          </p:txBody>
        </p:sp>
        <p:sp>
          <p:nvSpPr>
            <p:cNvPr id="1231" name="Google Shape;1231;p107"/>
            <p:cNvSpPr/>
            <p:nvPr/>
          </p:nvSpPr>
          <p:spPr>
            <a:xfrm rot="-5650392">
              <a:off x="2121072" y="2663449"/>
              <a:ext cx="926857" cy="338554"/>
            </a:xfrm>
            <a:prstGeom prst="rect">
              <a:avLst/>
            </a:prstGeom>
          </p:spPr>
          <p:txBody>
            <a:bodyPr>
              <a:prstTxWarp prst="textPlain"/>
            </a:bodyPr>
            <a:lstStyle/>
            <a:p>
              <a:pPr lvl="0" algn="ctr"/>
              <a:r>
                <a:rPr b="0" i="0">
                  <a:ln>
                    <a:noFill/>
                  </a:ln>
                  <a:solidFill>
                    <a:schemeClr val="dk1"/>
                  </a:solidFill>
                  <a:latin typeface="Arial"/>
                </a:rPr>
                <a:t>Operate</a:t>
              </a:r>
            </a:p>
          </p:txBody>
        </p:sp>
        <p:sp>
          <p:nvSpPr>
            <p:cNvPr id="1232" name="Google Shape;1232;p107"/>
            <p:cNvSpPr/>
            <p:nvPr/>
          </p:nvSpPr>
          <p:spPr>
            <a:xfrm rot="-1878351">
              <a:off x="3268271" y="3184010"/>
              <a:ext cx="1083950" cy="338554"/>
            </a:xfrm>
            <a:prstGeom prst="rect">
              <a:avLst/>
            </a:prstGeom>
          </p:spPr>
          <p:txBody>
            <a:bodyPr>
              <a:prstTxWarp prst="textPlain"/>
            </a:bodyPr>
            <a:lstStyle/>
            <a:p>
              <a:pPr lvl="0" algn="ctr"/>
              <a:r>
                <a:rPr b="0" i="0">
                  <a:ln>
                    <a:noFill/>
                  </a:ln>
                  <a:solidFill>
                    <a:schemeClr val="dk1"/>
                  </a:solidFill>
                  <a:latin typeface="Arial"/>
                </a:rPr>
                <a:t>Feedback</a:t>
              </a:r>
            </a:p>
          </p:txBody>
        </p:sp>
      </p:grpSp>
      <p:pic>
        <p:nvPicPr>
          <p:cNvPr descr="Lock outline" id="1233" name="Google Shape;1233;p107"/>
          <p:cNvPicPr preferRelativeResize="0"/>
          <p:nvPr/>
        </p:nvPicPr>
        <p:blipFill rotWithShape="1">
          <a:blip r:embed="rId3">
            <a:alphaModFix/>
          </a:blip>
          <a:srcRect b="0" l="0" r="0" t="0"/>
          <a:stretch/>
        </p:blipFill>
        <p:spPr>
          <a:xfrm>
            <a:off x="3390042" y="1368753"/>
            <a:ext cx="397764" cy="397764"/>
          </a:xfrm>
          <a:prstGeom prst="rect">
            <a:avLst/>
          </a:prstGeom>
          <a:noFill/>
          <a:ln>
            <a:noFill/>
          </a:ln>
        </p:spPr>
      </p:pic>
      <p:sp>
        <p:nvSpPr>
          <p:cNvPr id="1234" name="Google Shape;1234;p107"/>
          <p:cNvSpPr/>
          <p:nvPr/>
        </p:nvSpPr>
        <p:spPr>
          <a:xfrm rot="10800000">
            <a:off x="3533029" y="1772209"/>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235" name="Google Shape;1235;p1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descr="Lock outline" id="1236" name="Google Shape;1236;p107"/>
          <p:cNvPicPr preferRelativeResize="0"/>
          <p:nvPr/>
        </p:nvPicPr>
        <p:blipFill rotWithShape="1">
          <a:blip r:embed="rId3">
            <a:alphaModFix/>
          </a:blip>
          <a:srcRect b="0" l="0" r="0" t="0"/>
          <a:stretch/>
        </p:blipFill>
        <p:spPr>
          <a:xfrm>
            <a:off x="5666799" y="1319812"/>
            <a:ext cx="397764" cy="397764"/>
          </a:xfrm>
          <a:prstGeom prst="rect">
            <a:avLst/>
          </a:prstGeom>
          <a:noFill/>
          <a:ln>
            <a:noFill/>
          </a:ln>
        </p:spPr>
      </p:pic>
      <p:sp>
        <p:nvSpPr>
          <p:cNvPr id="1237" name="Google Shape;1237;p107"/>
          <p:cNvSpPr/>
          <p:nvPr/>
        </p:nvSpPr>
        <p:spPr>
          <a:xfrm rot="10800000">
            <a:off x="5795915" y="1724108"/>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outline" id="1238" name="Google Shape;1238;p107"/>
          <p:cNvPicPr preferRelativeResize="0"/>
          <p:nvPr/>
        </p:nvPicPr>
        <p:blipFill rotWithShape="1">
          <a:blip r:embed="rId3">
            <a:alphaModFix/>
          </a:blip>
          <a:srcRect b="0" l="0" r="0" t="0"/>
          <a:stretch/>
        </p:blipFill>
        <p:spPr>
          <a:xfrm>
            <a:off x="7414559" y="3291789"/>
            <a:ext cx="397764" cy="397764"/>
          </a:xfrm>
          <a:prstGeom prst="rect">
            <a:avLst/>
          </a:prstGeom>
          <a:noFill/>
          <a:ln>
            <a:noFill/>
          </a:ln>
        </p:spPr>
      </p:pic>
      <p:sp>
        <p:nvSpPr>
          <p:cNvPr id="1239" name="Google Shape;1239;p107"/>
          <p:cNvSpPr/>
          <p:nvPr/>
        </p:nvSpPr>
        <p:spPr>
          <a:xfrm rot="-5400000">
            <a:off x="7165789" y="3347822"/>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outline" id="1240" name="Google Shape;1240;p107"/>
          <p:cNvPicPr preferRelativeResize="0"/>
          <p:nvPr/>
        </p:nvPicPr>
        <p:blipFill rotWithShape="1">
          <a:blip r:embed="rId3">
            <a:alphaModFix/>
          </a:blip>
          <a:srcRect b="0" l="0" r="0" t="0"/>
          <a:stretch/>
        </p:blipFill>
        <p:spPr>
          <a:xfrm>
            <a:off x="4564088" y="4300550"/>
            <a:ext cx="397764" cy="397764"/>
          </a:xfrm>
          <a:prstGeom prst="rect">
            <a:avLst/>
          </a:prstGeom>
          <a:noFill/>
          <a:ln>
            <a:noFill/>
          </a:ln>
        </p:spPr>
      </p:pic>
      <p:sp>
        <p:nvSpPr>
          <p:cNvPr id="1241" name="Google Shape;1241;p107"/>
          <p:cNvSpPr/>
          <p:nvPr/>
        </p:nvSpPr>
        <p:spPr>
          <a:xfrm>
            <a:off x="4692171" y="3918305"/>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outline" id="1242" name="Google Shape;1242;p107"/>
          <p:cNvPicPr preferRelativeResize="0"/>
          <p:nvPr/>
        </p:nvPicPr>
        <p:blipFill rotWithShape="1">
          <a:blip r:embed="rId3">
            <a:alphaModFix/>
          </a:blip>
          <a:srcRect b="0" l="0" r="0" t="0"/>
          <a:stretch/>
        </p:blipFill>
        <p:spPr>
          <a:xfrm>
            <a:off x="1268859" y="2973330"/>
            <a:ext cx="397764" cy="397764"/>
          </a:xfrm>
          <a:prstGeom prst="rect">
            <a:avLst/>
          </a:prstGeom>
          <a:noFill/>
          <a:ln>
            <a:noFill/>
          </a:ln>
        </p:spPr>
      </p:pic>
      <p:sp>
        <p:nvSpPr>
          <p:cNvPr id="1243" name="Google Shape;1243;p107"/>
          <p:cNvSpPr/>
          <p:nvPr/>
        </p:nvSpPr>
        <p:spPr>
          <a:xfrm rot="5400000">
            <a:off x="1788145" y="3047223"/>
            <a:ext cx="146232" cy="342900"/>
          </a:xfrm>
          <a:prstGeom prst="upArrow">
            <a:avLst>
              <a:gd fmla="val 50000" name="adj1"/>
              <a:gd fmla="val 50000" name="adj2"/>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Fence with solid fill" id="1244" name="Google Shape;1244;p107"/>
          <p:cNvPicPr preferRelativeResize="0"/>
          <p:nvPr/>
        </p:nvPicPr>
        <p:blipFill rotWithShape="1">
          <a:blip r:embed="rId4">
            <a:alphaModFix/>
          </a:blip>
          <a:srcRect b="0" l="0" r="0" t="0"/>
          <a:stretch/>
        </p:blipFill>
        <p:spPr>
          <a:xfrm>
            <a:off x="6381678" y="2465107"/>
            <a:ext cx="397765" cy="397765"/>
          </a:xfrm>
          <a:prstGeom prst="rect">
            <a:avLst/>
          </a:prstGeom>
          <a:noFill/>
          <a:ln>
            <a:noFill/>
          </a:ln>
        </p:spPr>
      </p:pic>
      <p:pic>
        <p:nvPicPr>
          <p:cNvPr descr="Fence with solid fill" id="1245" name="Google Shape;1245;p107"/>
          <p:cNvPicPr preferRelativeResize="0"/>
          <p:nvPr/>
        </p:nvPicPr>
        <p:blipFill rotWithShape="1">
          <a:blip r:embed="rId4">
            <a:alphaModFix/>
          </a:blip>
          <a:srcRect b="0" l="0" r="0" t="0"/>
          <a:stretch/>
        </p:blipFill>
        <p:spPr>
          <a:xfrm>
            <a:off x="5494403" y="3875889"/>
            <a:ext cx="397765" cy="397765"/>
          </a:xfrm>
          <a:prstGeom prst="rect">
            <a:avLst/>
          </a:prstGeom>
          <a:noFill/>
          <a:ln>
            <a:noFill/>
          </a:ln>
        </p:spPr>
      </p:pic>
      <p:pic>
        <p:nvPicPr>
          <p:cNvPr descr="Fence with solid fill" id="1246" name="Google Shape;1246;p107"/>
          <p:cNvPicPr preferRelativeResize="0"/>
          <p:nvPr/>
        </p:nvPicPr>
        <p:blipFill rotWithShape="1">
          <a:blip r:embed="rId4">
            <a:alphaModFix/>
          </a:blip>
          <a:srcRect b="0" l="0" r="0" t="0"/>
          <a:stretch/>
        </p:blipFill>
        <p:spPr>
          <a:xfrm>
            <a:off x="3720418" y="2429144"/>
            <a:ext cx="397765" cy="397765"/>
          </a:xfrm>
          <a:prstGeom prst="rect">
            <a:avLst/>
          </a:prstGeom>
          <a:noFill/>
          <a:ln>
            <a:noFill/>
          </a:ln>
        </p:spPr>
      </p:pic>
      <p:pic>
        <p:nvPicPr>
          <p:cNvPr descr="Fence with solid fill" id="1247" name="Google Shape;1247;p107"/>
          <p:cNvPicPr preferRelativeResize="0"/>
          <p:nvPr/>
        </p:nvPicPr>
        <p:blipFill rotWithShape="1">
          <a:blip r:embed="rId4">
            <a:alphaModFix/>
          </a:blip>
          <a:srcRect b="0" l="0" r="0" t="0"/>
          <a:stretch/>
        </p:blipFill>
        <p:spPr>
          <a:xfrm>
            <a:off x="2462167" y="2423352"/>
            <a:ext cx="397765" cy="397765"/>
          </a:xfrm>
          <a:prstGeom prst="rect">
            <a:avLst/>
          </a:prstGeom>
          <a:noFill/>
          <a:ln>
            <a:noFill/>
          </a:ln>
        </p:spPr>
      </p:pic>
      <p:pic>
        <p:nvPicPr>
          <p:cNvPr descr="Fence with solid fill" id="1248" name="Google Shape;1248;p107"/>
          <p:cNvPicPr preferRelativeResize="0"/>
          <p:nvPr/>
        </p:nvPicPr>
        <p:blipFill rotWithShape="1">
          <a:blip r:embed="rId4">
            <a:alphaModFix/>
          </a:blip>
          <a:srcRect b="0" l="0" r="0" t="0"/>
          <a:stretch/>
        </p:blipFill>
        <p:spPr>
          <a:xfrm>
            <a:off x="142726" y="4618174"/>
            <a:ext cx="397765" cy="397765"/>
          </a:xfrm>
          <a:prstGeom prst="rect">
            <a:avLst/>
          </a:prstGeom>
          <a:noFill/>
          <a:ln>
            <a:noFill/>
          </a:ln>
        </p:spPr>
      </p:pic>
      <p:sp>
        <p:nvSpPr>
          <p:cNvPr id="1249" name="Google Shape;1249;p107"/>
          <p:cNvSpPr txBox="1"/>
          <p:nvPr/>
        </p:nvSpPr>
        <p:spPr>
          <a:xfrm>
            <a:off x="493527" y="4578825"/>
            <a:ext cx="2121758" cy="48413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050" u="none" cap="none" strike="noStrike">
                <a:solidFill>
                  <a:srgbClr val="575757"/>
                </a:solidFill>
                <a:latin typeface="Arial"/>
                <a:ea typeface="Arial"/>
                <a:cs typeface="Arial"/>
                <a:sym typeface="Arial"/>
              </a:rPr>
              <a:t>Quality gates guard against moving security defects forward</a:t>
            </a:r>
            <a:endParaRPr/>
          </a:p>
        </p:txBody>
      </p:sp>
      <p:sp>
        <p:nvSpPr>
          <p:cNvPr id="1250" name="Google Shape;1250;p107"/>
          <p:cNvSpPr txBox="1"/>
          <p:nvPr/>
        </p:nvSpPr>
        <p:spPr>
          <a:xfrm>
            <a:off x="6518619" y="1113574"/>
            <a:ext cx="2580536" cy="964367"/>
          </a:xfrm>
          <a:prstGeom prst="rect">
            <a:avLst/>
          </a:prstGeom>
          <a:noFill/>
          <a:ln>
            <a:noFill/>
          </a:ln>
        </p:spPr>
        <p:txBody>
          <a:bodyPr anchorCtr="0" anchor="t" bIns="45700" lIns="91425" spcFirstLastPara="1" rIns="91425" wrap="square" tIns="45700">
            <a:spAutoFit/>
          </a:bodyPr>
          <a:lstStyle/>
          <a:p>
            <a:pPr indent="-162000" lvl="1" marL="243000" marR="0" rtl="0" algn="l">
              <a:lnSpc>
                <a:spcPct val="100000"/>
              </a:lnSpc>
              <a:spcBef>
                <a:spcPts val="0"/>
              </a:spcBef>
              <a:spcAft>
                <a:spcPts val="0"/>
              </a:spcAft>
              <a:buClr>
                <a:srgbClr val="575757"/>
              </a:buClr>
              <a:buSzPts val="1050"/>
              <a:buFont typeface="Trebuchet MS"/>
              <a:buChar char="•"/>
            </a:pPr>
            <a:r>
              <a:rPr b="0" i="0" lang="en-US" sz="1050" u="none" cap="none" strike="noStrike">
                <a:solidFill>
                  <a:srgbClr val="575757"/>
                </a:solidFill>
                <a:latin typeface="Arial"/>
                <a:ea typeface="Arial"/>
                <a:cs typeface="Arial"/>
                <a:sym typeface="Arial"/>
              </a:rPr>
              <a:t>Information gathered from early phases feed into later phases</a:t>
            </a:r>
            <a:endParaRPr/>
          </a:p>
          <a:p>
            <a:pPr indent="-162000" lvl="1" marL="243000" marR="0" rtl="0" algn="l">
              <a:lnSpc>
                <a:spcPct val="100000"/>
              </a:lnSpc>
              <a:spcBef>
                <a:spcPts val="450"/>
              </a:spcBef>
              <a:spcAft>
                <a:spcPts val="0"/>
              </a:spcAft>
              <a:buClr>
                <a:srgbClr val="575757"/>
              </a:buClr>
              <a:buSzPts val="1050"/>
              <a:buFont typeface="Trebuchet MS"/>
              <a:buChar char="•"/>
            </a:pPr>
            <a:r>
              <a:rPr b="0" i="0" lang="en-US" sz="1050" u="none" cap="none" strike="noStrike">
                <a:solidFill>
                  <a:srgbClr val="575757"/>
                </a:solidFill>
                <a:latin typeface="Arial"/>
                <a:ea typeface="Arial"/>
                <a:cs typeface="Arial"/>
                <a:sym typeface="Arial"/>
              </a:rPr>
              <a:t>In true DevOps fashion, lessons learned feed continuous improvement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0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To secure a solution, attack surfaces and potential threats must be identified</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Common practice utilizes something called threat modeling</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Includes modeling and analyzing possible attack vectors based on application</a:t>
            </a:r>
            <a:endParaRPr/>
          </a:p>
        </p:txBody>
      </p:sp>
      <p:sp>
        <p:nvSpPr>
          <p:cNvPr id="1257" name="Google Shape;1257;p1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0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Risk assessment should account for different “zones” of execution</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Security requirements must be understood in context of specific use cases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Ideally, threat modeling would be executed during design &amp; dev phases</a:t>
            </a:r>
            <a:endParaRPr/>
          </a:p>
        </p:txBody>
      </p:sp>
      <p:sp>
        <p:nvSpPr>
          <p:cNvPr id="1264" name="Google Shape;1264;p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9"/>
            <p:cNvSpPr/>
            <p:nvPr/>
          </p:nvSpPr>
          <p:spPr>
            <a:xfrm>
              <a:off x="1359823" y="219116"/>
              <a:ext cx="1422865" cy="389064"/>
            </a:xfrm>
            <a:prstGeom prst="roundRect">
              <a:avLst>
                <a:gd fmla="val 16667"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9"/>
            <p:cNvSpPr txBox="1"/>
            <p:nvPr/>
          </p:nvSpPr>
          <p:spPr>
            <a:xfrm>
              <a:off x="1378816" y="238109"/>
              <a:ext cx="1384879" cy="35107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Hardware</a:t>
              </a:r>
              <a:endParaRPr/>
            </a:p>
          </p:txBody>
        </p:sp>
        <p:sp>
          <p:nvSpPr>
            <p:cNvPr id="1269" name="Google Shape;1269;p109"/>
            <p:cNvSpPr/>
            <p:nvPr/>
          </p:nvSpPr>
          <p:spPr>
            <a:xfrm>
              <a:off x="1359823" y="656814"/>
              <a:ext cx="1422865" cy="389064"/>
            </a:xfrm>
            <a:prstGeom prst="roundRect">
              <a:avLst>
                <a:gd fmla="val 16667"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9"/>
            <p:cNvSpPr txBox="1"/>
            <p:nvPr/>
          </p:nvSpPr>
          <p:spPr>
            <a:xfrm>
              <a:off x="1378816" y="675807"/>
              <a:ext cx="1384879" cy="35107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Software</a:t>
              </a:r>
              <a:endParaRPr/>
            </a:p>
          </p:txBody>
        </p:sp>
        <p:sp>
          <p:nvSpPr>
            <p:cNvPr id="1271" name="Google Shape;1271;p109"/>
            <p:cNvSpPr/>
            <p:nvPr/>
          </p:nvSpPr>
          <p:spPr>
            <a:xfrm>
              <a:off x="1359823" y="1094512"/>
              <a:ext cx="1422865" cy="389064"/>
            </a:xfrm>
            <a:prstGeom prst="roundRect">
              <a:avLst>
                <a:gd fmla="val 16667"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9"/>
            <p:cNvSpPr txBox="1"/>
            <p:nvPr/>
          </p:nvSpPr>
          <p:spPr>
            <a:xfrm>
              <a:off x="1378816" y="1113505"/>
              <a:ext cx="1384879" cy="35107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Network</a:t>
              </a:r>
              <a:endParaRPr/>
            </a:p>
          </p:txBody>
        </p:sp>
        <p:sp>
          <p:nvSpPr>
            <p:cNvPr id="1273" name="Google Shape;1273;p109"/>
            <p:cNvSpPr/>
            <p:nvPr/>
          </p:nvSpPr>
          <p:spPr>
            <a:xfrm>
              <a:off x="1359823" y="1532209"/>
              <a:ext cx="1422865" cy="389064"/>
            </a:xfrm>
            <a:prstGeom prst="roundRect">
              <a:avLst>
                <a:gd fmla="val 16667"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9"/>
            <p:cNvSpPr txBox="1"/>
            <p:nvPr/>
          </p:nvSpPr>
          <p:spPr>
            <a:xfrm>
              <a:off x="1378816" y="1551202"/>
              <a:ext cx="1384879" cy="35107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Database</a:t>
              </a:r>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1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0" name="Google Shape;1280;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1281" name="Google Shape;1281;p110"/>
          <p:cNvPicPr preferRelativeResize="0"/>
          <p:nvPr/>
        </p:nvPicPr>
        <p:blipFill rotWithShape="1">
          <a:blip r:embed="rId3">
            <a:alphaModFix/>
          </a:blip>
          <a:srcRect b="0" l="0" r="0" t="0"/>
          <a:stretch/>
        </p:blipFill>
        <p:spPr>
          <a:xfrm>
            <a:off x="1991791" y="1028326"/>
            <a:ext cx="5160418" cy="41151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1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0"/>
              </a:spcBef>
              <a:spcAft>
                <a:spcPts val="0"/>
              </a:spcAft>
              <a:buNone/>
            </a:pPr>
            <a:r>
              <a:rPr b="0" i="0" lang="en-US" sz="1500" u="none" cap="none" strike="noStrike">
                <a:solidFill>
                  <a:srgbClr val="404040"/>
                </a:solidFill>
                <a:latin typeface="Arial"/>
                <a:ea typeface="Arial"/>
                <a:cs typeface="Arial"/>
                <a:sym typeface="Arial"/>
              </a:rPr>
              <a:t>Can be viewed in two different, but related, contexts:</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Implementation of controls mapped to security requirements &amp; policy (prevention)</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Implementation of countermeasures against possible known attacks (remediation)</a:t>
            </a:r>
            <a:endParaRPr b="0" i="0" sz="1500" u="none" cap="none" strike="noStrike">
              <a:solidFill>
                <a:srgbClr val="404040"/>
              </a:solidFill>
              <a:latin typeface="Arial"/>
              <a:ea typeface="Arial"/>
              <a:cs typeface="Arial"/>
              <a:sym typeface="Arial"/>
            </a:endParaRPr>
          </a:p>
        </p:txBody>
      </p:sp>
      <p:sp>
        <p:nvSpPr>
          <p:cNvPr id="1288" name="Google Shape;1288;p1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1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LAB:</a:t>
            </a:r>
            <a:endParaRPr/>
          </a:p>
        </p:txBody>
      </p:sp>
      <p:sp>
        <p:nvSpPr>
          <p:cNvPr id="1294" name="Google Shape;1294;p112"/>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Threat Modeling</a:t>
            </a:r>
            <a:endParaRPr/>
          </a:p>
        </p:txBody>
      </p:sp>
      <p:sp>
        <p:nvSpPr>
          <p:cNvPr id="1295" name="Google Shape;1295;p1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296" name="Google Shape;1296;p112"/>
          <p:cNvSpPr txBox="1"/>
          <p:nvPr/>
        </p:nvSpPr>
        <p:spPr>
          <a:xfrm>
            <a:off x="3786996" y="1046266"/>
            <a:ext cx="457200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D4D4D4"/>
                </a:solidFill>
                <a:latin typeface="Arial"/>
                <a:ea typeface="Arial"/>
                <a:cs typeface="Arial"/>
                <a:sym typeface="Arial"/>
              </a:rPr>
              <a:t>Take a look at the telecommunications reference architecture described at </a:t>
            </a:r>
            <a:r>
              <a:rPr b="0" i="0" lang="en-US" sz="1000" u="sng" cap="none" strike="noStrike">
                <a:solidFill>
                  <a:srgbClr val="D4D4D4"/>
                </a:solidFill>
                <a:latin typeface="Arial"/>
                <a:ea typeface="Arial"/>
                <a:cs typeface="Arial"/>
                <a:sym typeface="Arial"/>
                <a:hlinkClick r:id="rId3">
                  <a:extLst>
                    <a:ext uri="{A12FA001-AC4F-418D-AE19-62706E023703}">
                      <ahyp:hlinkClr val="tx"/>
                    </a:ext>
                  </a:extLst>
                </a:hlinkClick>
              </a:rPr>
              <a:t>https://github.com/chanakaudaya/solution-architecture-patterns/blob/master/industry-specific/Telecommunication-reference-architecture-pattern.md#adding-value-to-your-subscriber-base</a:t>
            </a:r>
            <a:r>
              <a:rPr b="0" i="0" lang="en-US" sz="1000" u="none" cap="none" strike="noStrike">
                <a:solidFill>
                  <a:srgbClr val="D4D4D4"/>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000" u="none" cap="none" strike="noStrike">
              <a:solidFill>
                <a:srgbClr val="D4D4D4"/>
              </a:solidFill>
              <a:latin typeface="Arial"/>
              <a:ea typeface="Arial"/>
              <a:cs typeface="Arial"/>
              <a:sym typeface="Arial"/>
            </a:endParaRPr>
          </a:p>
          <a:p>
            <a:pPr indent="0" lvl="0" marL="0" marR="0" rtl="0" algn="l">
              <a:lnSpc>
                <a:spcPct val="100000"/>
              </a:lnSpc>
              <a:spcBef>
                <a:spcPts val="0"/>
              </a:spcBef>
              <a:spcAft>
                <a:spcPts val="0"/>
              </a:spcAft>
              <a:buNone/>
            </a:pPr>
            <a:r>
              <a:rPr b="0" i="0" lang="en-US" sz="1000" u="none" cap="none" strike="noStrike">
                <a:solidFill>
                  <a:srgbClr val="D4D4D4"/>
                </a:solidFill>
                <a:latin typeface="Arial"/>
                <a:ea typeface="Arial"/>
                <a:cs typeface="Arial"/>
                <a:sym typeface="Arial"/>
              </a:rPr>
              <a:t>In your assigned breakout room, spend time discussing and documenting potential threats and attack vectors that you see in the defined architecture. Start by brainstorming as many potential attacks as you can think of. Then, as a team, organize by risk vs. impact.</a:t>
            </a:r>
            <a:endParaRPr/>
          </a:p>
        </p:txBody>
      </p:sp>
      <p:sp>
        <p:nvSpPr>
          <p:cNvPr id="1297" name="Google Shape;1297;p112"/>
          <p:cNvSpPr txBox="1"/>
          <p:nvPr/>
        </p:nvSpPr>
        <p:spPr>
          <a:xfrm>
            <a:off x="3786996" y="2618150"/>
            <a:ext cx="4572000"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D4D4D4"/>
                </a:solidFill>
                <a:latin typeface="Arial"/>
                <a:ea typeface="Arial"/>
                <a:cs typeface="Arial"/>
                <a:sym typeface="Arial"/>
              </a:rPr>
              <a:t>Do not worry about being too technical in your descriptions - you are simply looking to think about and identify potential threats by type. Don't forget to include the following considerations:</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rgbClr val="D4D4D4"/>
                </a:solidFill>
                <a:latin typeface="Arial"/>
                <a:ea typeface="Arial"/>
                <a:cs typeface="Arial"/>
                <a:sym typeface="Arial"/>
              </a:rPr>
              <a:t>Hardware</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rgbClr val="D4D4D4"/>
                </a:solidFill>
                <a:latin typeface="Arial"/>
                <a:ea typeface="Arial"/>
                <a:cs typeface="Arial"/>
                <a:sym typeface="Arial"/>
              </a:rPr>
              <a:t>Software</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rgbClr val="D4D4D4"/>
                </a:solidFill>
                <a:latin typeface="Arial"/>
                <a:ea typeface="Arial"/>
                <a:cs typeface="Arial"/>
                <a:sym typeface="Arial"/>
              </a:rPr>
              <a:t>Data</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rgbClr val="D4D4D4"/>
                </a:solidFill>
                <a:latin typeface="Arial"/>
                <a:ea typeface="Arial"/>
                <a:cs typeface="Arial"/>
                <a:sym typeface="Arial"/>
              </a:rPr>
              <a:t>Network</a:t>
            </a:r>
            <a:br>
              <a:rPr b="0" i="0" lang="en-US" sz="1000" u="none" cap="none" strike="noStrike">
                <a:solidFill>
                  <a:srgbClr val="D4D4D4"/>
                </a:solidFill>
                <a:latin typeface="Arial"/>
                <a:ea typeface="Arial"/>
                <a:cs typeface="Arial"/>
                <a:sym typeface="Arial"/>
              </a:rPr>
            </a:br>
            <a:endParaRPr b="0" i="0" sz="1000" u="none" cap="none" strike="noStrike">
              <a:solidFill>
                <a:srgbClr val="D4D4D4"/>
              </a:solidFill>
              <a:latin typeface="Arial"/>
              <a:ea typeface="Arial"/>
              <a:cs typeface="Arial"/>
              <a:sym typeface="Arial"/>
            </a:endParaRPr>
          </a:p>
          <a:p>
            <a:pPr indent="0" lvl="0" marL="0" marR="0" rtl="0" algn="l">
              <a:lnSpc>
                <a:spcPct val="100000"/>
              </a:lnSpc>
              <a:spcBef>
                <a:spcPts val="0"/>
              </a:spcBef>
              <a:spcAft>
                <a:spcPts val="0"/>
              </a:spcAft>
              <a:buNone/>
            </a:pPr>
            <a:r>
              <a:rPr b="0" i="0" lang="en-US" sz="1000" u="none" cap="none" strike="noStrike">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1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0"/>
              </a:spcBef>
              <a:spcAft>
                <a:spcPts val="0"/>
              </a:spcAft>
              <a:buNone/>
            </a:pPr>
            <a:r>
              <a:rPr b="0" i="0" lang="en-US" sz="1500" u="none" cap="none" strike="noStrike">
                <a:solidFill>
                  <a:srgbClr val="404040"/>
                </a:solidFill>
                <a:latin typeface="Arial"/>
                <a:ea typeface="Arial"/>
                <a:cs typeface="Arial"/>
                <a:sym typeface="Arial"/>
              </a:rPr>
              <a:t>Multiple approaches:</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Attacker-centric (think like an attacker!)</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Asset-centric (what do we have to lose?)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Application-centric (what are we building &amp; testing?)</a:t>
            </a:r>
            <a:endParaRPr/>
          </a:p>
        </p:txBody>
      </p:sp>
      <p:sp>
        <p:nvSpPr>
          <p:cNvPr id="1304" name="Google Shape;1304;p1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1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1000"/>
              </a:spcBef>
              <a:spcAft>
                <a:spcPts val="0"/>
              </a:spcAft>
              <a:buNone/>
            </a:pPr>
            <a:r>
              <a:rPr b="0" i="0" lang="en-US" sz="1500" u="none" cap="none" strike="noStrike">
                <a:solidFill>
                  <a:srgbClr val="404040"/>
                </a:solidFill>
                <a:latin typeface="Arial"/>
                <a:ea typeface="Arial"/>
                <a:cs typeface="Arial"/>
                <a:sym typeface="Arial"/>
              </a:rPr>
              <a:t>Valuable principles: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Defense in Depth</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Principle of Least Privilege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Secure by Default</a:t>
            </a:r>
            <a:endParaRPr/>
          </a:p>
        </p:txBody>
      </p:sp>
      <p:sp>
        <p:nvSpPr>
          <p:cNvPr id="1311" name="Google Shape;1311;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15"/>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Develop</a:t>
            </a:r>
            <a:endParaRPr/>
          </a:p>
        </p:txBody>
      </p:sp>
      <p:sp>
        <p:nvSpPr>
          <p:cNvPr id="1317" name="Google Shape;1317;p115"/>
          <p:cNvSpPr txBox="1"/>
          <p:nvPr/>
        </p:nvSpPr>
        <p:spPr>
          <a:xfrm>
            <a:off x="3825346" y="1538961"/>
            <a:ext cx="4769777" cy="2065579"/>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Ideally, security flaws in code would be caught on a developer’s machine</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 use plugins for IDEs to provide automated static analysis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In some cases, tools can be configured with custom rules and priorities</a:t>
            </a:r>
            <a:endParaRPr b="0" i="0" sz="1350" u="none" cap="none" strike="noStrike">
              <a:solidFill>
                <a:schemeClr val="lt1"/>
              </a:solidFill>
              <a:latin typeface="Arial"/>
              <a:ea typeface="Arial"/>
              <a:cs typeface="Arial"/>
              <a:sym typeface="Arial"/>
            </a:endParaRPr>
          </a:p>
          <a:p>
            <a:pPr indent="-238117" lvl="0" marL="457189" marR="0" rtl="0" algn="l">
              <a:lnSpc>
                <a:spcPct val="150000"/>
              </a:lnSpc>
              <a:spcBef>
                <a:spcPts val="1000"/>
              </a:spcBef>
              <a:spcAft>
                <a:spcPts val="0"/>
              </a:spcAft>
              <a:buClr>
                <a:schemeClr val="lt1"/>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1318" name="Google Shape;1318;p115"/>
          <p:cNvGrpSpPr/>
          <p:nvPr/>
        </p:nvGrpSpPr>
        <p:grpSpPr>
          <a:xfrm>
            <a:off x="472500" y="3375061"/>
            <a:ext cx="2116588" cy="616449"/>
            <a:chOff x="630000" y="4500081"/>
            <a:chExt cx="2822117" cy="821932"/>
          </a:xfrm>
        </p:grpSpPr>
        <p:sp>
          <p:nvSpPr>
            <p:cNvPr id="1319" name="Google Shape;1319;p115"/>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320" name="Google Shape;1320;p115"/>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321" name="Google Shape;1321;p115"/>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322" name="Google Shape;1322;p115"/>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323" name="Google Shape;1323;p115"/>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324" name="Google Shape;1324;p115"/>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325" name="Google Shape;1325;p1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16"/>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Develop</a:t>
            </a:r>
            <a:endParaRPr/>
          </a:p>
        </p:txBody>
      </p:sp>
      <p:sp>
        <p:nvSpPr>
          <p:cNvPr id="1331" name="Google Shape;1331;p116"/>
          <p:cNvSpPr txBox="1"/>
          <p:nvPr/>
        </p:nvSpPr>
        <p:spPr>
          <a:xfrm>
            <a:off x="3898332" y="1541969"/>
            <a:ext cx="4773168" cy="2059563"/>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Rulesets and priorities should be driven by results of threat modeling</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Scanning tools if used should be a standard part of all developer’s code tooling, to ensure consistently applied (standard dev build)</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Goal is to catch issues VERY early on in the SDLC</a:t>
            </a:r>
            <a:endParaRPr b="0" i="0" sz="1350" u="none" cap="none" strike="noStrike">
              <a:solidFill>
                <a:schemeClr val="lt1"/>
              </a:solidFill>
              <a:latin typeface="Arial"/>
              <a:ea typeface="Arial"/>
              <a:cs typeface="Arial"/>
              <a:sym typeface="Arial"/>
            </a:endParaRPr>
          </a:p>
        </p:txBody>
      </p:sp>
      <p:grpSp>
        <p:nvGrpSpPr>
          <p:cNvPr id="1332" name="Google Shape;1332;p116"/>
          <p:cNvGrpSpPr/>
          <p:nvPr/>
        </p:nvGrpSpPr>
        <p:grpSpPr>
          <a:xfrm>
            <a:off x="472500" y="3375061"/>
            <a:ext cx="2116588" cy="616449"/>
            <a:chOff x="630000" y="4500081"/>
            <a:chExt cx="2822117" cy="821932"/>
          </a:xfrm>
        </p:grpSpPr>
        <p:sp>
          <p:nvSpPr>
            <p:cNvPr id="1333" name="Google Shape;1333;p116"/>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334" name="Google Shape;1334;p116"/>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335" name="Google Shape;1335;p116"/>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336" name="Google Shape;1336;p116"/>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337" name="Google Shape;1337;p116"/>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338" name="Google Shape;1338;p116"/>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339" name="Google Shape;1339;p1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2"/>
          <p:cNvSpPr txBox="1"/>
          <p:nvPr>
            <p:ph type="title"/>
          </p:nvPr>
        </p:nvSpPr>
        <p:spPr>
          <a:xfrm>
            <a:off x="691250" y="2402278"/>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Software Development Methodologies and Iterative Software Development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1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Moment of Reflection</a:t>
            </a:r>
            <a:endParaRPr/>
          </a:p>
        </p:txBody>
      </p:sp>
      <p:pic>
        <p:nvPicPr>
          <p:cNvPr descr="Reflection with solid fill" id="1346" name="Google Shape;1346;p117"/>
          <p:cNvPicPr preferRelativeResize="0"/>
          <p:nvPr/>
        </p:nvPicPr>
        <p:blipFill rotWithShape="1">
          <a:blip r:embed="rId3">
            <a:alphaModFix/>
          </a:blip>
          <a:srcRect b="0" l="0" r="0" t="0"/>
          <a:stretch/>
        </p:blipFill>
        <p:spPr>
          <a:xfrm>
            <a:off x="3812996" y="300787"/>
            <a:ext cx="685800" cy="685800"/>
          </a:xfrm>
          <a:prstGeom prst="rect">
            <a:avLst/>
          </a:prstGeom>
          <a:noFill/>
          <a:ln>
            <a:noFill/>
          </a:ln>
        </p:spPr>
      </p:pic>
      <p:sp>
        <p:nvSpPr>
          <p:cNvPr id="1347" name="Google Shape;1347;p117"/>
          <p:cNvSpPr txBox="1"/>
          <p:nvPr/>
        </p:nvSpPr>
        <p:spPr>
          <a:xfrm>
            <a:off x="1466636" y="1832011"/>
            <a:ext cx="6210728" cy="1479479"/>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What is the most “secure” programming language in use in the industry today?</a:t>
            </a:r>
            <a:endParaRPr/>
          </a:p>
          <a:p>
            <a:pPr indent="0" lvl="0" marL="0" marR="0" rtl="0" algn="ctr">
              <a:lnSpc>
                <a:spcPct val="100000"/>
              </a:lnSpc>
              <a:spcBef>
                <a:spcPts val="0"/>
              </a:spcBef>
              <a:spcAft>
                <a:spcPts val="0"/>
              </a:spcAft>
              <a:buNone/>
            </a:pPr>
            <a:r>
              <a:t/>
            </a:r>
            <a:endParaRPr b="0" i="0" sz="2100" u="none" cap="none" strike="noStrike">
              <a:solidFill>
                <a:srgbClr val="575757"/>
              </a:solidFill>
              <a:latin typeface="Arial"/>
              <a:ea typeface="Arial"/>
              <a:cs typeface="Arial"/>
              <a:sym typeface="Arial"/>
            </a:endParaRPr>
          </a:p>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Type your answer in chat</a:t>
            </a:r>
            <a:endParaRPr/>
          </a:p>
        </p:txBody>
      </p:sp>
      <p:sp>
        <p:nvSpPr>
          <p:cNvPr id="1348" name="Google Shape;1348;p1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1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Build</a:t>
            </a:r>
            <a:endParaRPr/>
          </a:p>
        </p:txBody>
      </p:sp>
      <p:sp>
        <p:nvSpPr>
          <p:cNvPr id="1354" name="Google Shape;1354;p118"/>
          <p:cNvSpPr txBox="1"/>
          <p:nvPr/>
        </p:nvSpPr>
        <p:spPr>
          <a:xfrm>
            <a:off x="3821954" y="1456493"/>
            <a:ext cx="4773168" cy="2230514"/>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Changes from a developer are ready to be integrated with others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Typically driven through submission of Pull Request in GitHub</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Notifies a peer that changes are pending and need review</a:t>
            </a:r>
            <a:endParaRPr b="0" i="0" sz="1350" u="none" cap="none" strike="noStrike">
              <a:solidFill>
                <a:schemeClr val="lt1"/>
              </a:solidFill>
              <a:latin typeface="Arial"/>
              <a:ea typeface="Arial"/>
              <a:cs typeface="Arial"/>
              <a:sym typeface="Arial"/>
            </a:endParaRPr>
          </a:p>
        </p:txBody>
      </p:sp>
      <p:grpSp>
        <p:nvGrpSpPr>
          <p:cNvPr id="1355" name="Google Shape;1355;p118"/>
          <p:cNvGrpSpPr/>
          <p:nvPr/>
        </p:nvGrpSpPr>
        <p:grpSpPr>
          <a:xfrm>
            <a:off x="472500" y="3375061"/>
            <a:ext cx="2116588" cy="616449"/>
            <a:chOff x="630000" y="4500081"/>
            <a:chExt cx="2822117" cy="821932"/>
          </a:xfrm>
        </p:grpSpPr>
        <p:sp>
          <p:nvSpPr>
            <p:cNvPr id="1356" name="Google Shape;1356;p118"/>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357" name="Google Shape;1357;p118"/>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358" name="Google Shape;1358;p118"/>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359" name="Google Shape;1359;p118"/>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360" name="Google Shape;1360;p118"/>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361" name="Google Shape;1361;p118"/>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362" name="Google Shape;1362;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19"/>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Build</a:t>
            </a:r>
            <a:endParaRPr/>
          </a:p>
        </p:txBody>
      </p:sp>
      <p:sp>
        <p:nvSpPr>
          <p:cNvPr id="1368" name="Google Shape;1368;p119"/>
          <p:cNvSpPr txBox="1"/>
          <p:nvPr/>
        </p:nvSpPr>
        <p:spPr>
          <a:xfrm>
            <a:off x="3821954" y="1567463"/>
            <a:ext cx="4773168" cy="2008575"/>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In addition to logic/syntax errors, peer reviewer can focus on areas of high risk/high impact identified in threat modeling</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In some cases, a specialist peer reviewer (e.g., one from InfoSec) can be engaged to validate security of code</a:t>
            </a:r>
            <a:endParaRPr b="0" i="0" sz="1350" u="none" cap="none" strike="noStrike">
              <a:solidFill>
                <a:schemeClr val="lt1"/>
              </a:solidFill>
              <a:latin typeface="Arial"/>
              <a:ea typeface="Arial"/>
              <a:cs typeface="Arial"/>
              <a:sym typeface="Arial"/>
            </a:endParaRPr>
          </a:p>
          <a:p>
            <a:pPr indent="-238117" lvl="0" marL="457189" marR="0" rtl="0" algn="l">
              <a:lnSpc>
                <a:spcPct val="150000"/>
              </a:lnSpc>
              <a:spcBef>
                <a:spcPts val="1000"/>
              </a:spcBef>
              <a:spcAft>
                <a:spcPts val="0"/>
              </a:spcAft>
              <a:buClr>
                <a:schemeClr val="lt1"/>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1369" name="Google Shape;1369;p119"/>
          <p:cNvGrpSpPr/>
          <p:nvPr/>
        </p:nvGrpSpPr>
        <p:grpSpPr>
          <a:xfrm>
            <a:off x="472500" y="3375061"/>
            <a:ext cx="2116588" cy="616449"/>
            <a:chOff x="630000" y="4500081"/>
            <a:chExt cx="2822117" cy="821932"/>
          </a:xfrm>
        </p:grpSpPr>
        <p:sp>
          <p:nvSpPr>
            <p:cNvPr id="1370" name="Google Shape;1370;p119"/>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371" name="Google Shape;1371;p119"/>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372" name="Google Shape;1372;p119"/>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373" name="Google Shape;1373;p119"/>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374" name="Google Shape;1374;p119"/>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375" name="Google Shape;1375;p119"/>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376" name="Google Shape;1376;p1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2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Build</a:t>
            </a:r>
            <a:endParaRPr/>
          </a:p>
        </p:txBody>
      </p:sp>
      <p:sp>
        <p:nvSpPr>
          <p:cNvPr id="1382" name="Google Shape;1382;p120"/>
          <p:cNvSpPr txBox="1"/>
          <p:nvPr/>
        </p:nvSpPr>
        <p:spPr>
          <a:xfrm>
            <a:off x="3821954" y="1215325"/>
            <a:ext cx="4773168" cy="2712851"/>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Coupled with manual review, SAST (Static Application Security Testing) tools can be integrated into CI/CD to automate security checks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Tools like SonarCloud/SonarQube can be integrated into pipeline via plugins (</a:t>
            </a:r>
            <a:r>
              <a:rPr b="0" i="0" lang="en-US" sz="1350" u="sng" cap="none" strike="noStrike">
                <a:solidFill>
                  <a:schemeClr val="lt1"/>
                </a:solidFill>
                <a:latin typeface="Arial"/>
                <a:ea typeface="Arial"/>
                <a:cs typeface="Arial"/>
                <a:sym typeface="Arial"/>
                <a:hlinkClick r:id="rId3">
                  <a:extLst>
                    <a:ext uri="{A12FA001-AC4F-418D-AE19-62706E023703}">
                      <ahyp:hlinkClr val="tx"/>
                    </a:ext>
                  </a:extLst>
                </a:hlinkClick>
              </a:rPr>
              <a:t>https://sonarcloud.io/</a:t>
            </a:r>
            <a:r>
              <a:rPr b="0" i="0" lang="en-US" sz="1350" u="none" cap="none" strike="noStrike">
                <a:solidFill>
                  <a:schemeClr val="lt1"/>
                </a:solidFill>
                <a:latin typeface="Arial"/>
                <a:ea typeface="Arial"/>
                <a:cs typeface="Arial"/>
                <a:sym typeface="Arial"/>
              </a:rPr>
              <a:t>)</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Some even include ability to capture scan results in resulting build report and use results of scan as quality gate to prevent move forward on failure</a:t>
            </a:r>
            <a:endParaRPr b="0" i="0" sz="1350" u="none" cap="none" strike="noStrike">
              <a:solidFill>
                <a:schemeClr val="lt1"/>
              </a:solidFill>
              <a:latin typeface="Arial"/>
              <a:ea typeface="Arial"/>
              <a:cs typeface="Arial"/>
              <a:sym typeface="Arial"/>
            </a:endParaRPr>
          </a:p>
          <a:p>
            <a:pPr indent="-238117" lvl="0" marL="457189" marR="0" rtl="0" algn="l">
              <a:lnSpc>
                <a:spcPct val="150000"/>
              </a:lnSpc>
              <a:spcBef>
                <a:spcPts val="1000"/>
              </a:spcBef>
              <a:spcAft>
                <a:spcPts val="0"/>
              </a:spcAft>
              <a:buClr>
                <a:schemeClr val="lt1"/>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1383" name="Google Shape;1383;p120"/>
          <p:cNvGrpSpPr/>
          <p:nvPr/>
        </p:nvGrpSpPr>
        <p:grpSpPr>
          <a:xfrm>
            <a:off x="472500" y="3375061"/>
            <a:ext cx="2116588" cy="616449"/>
            <a:chOff x="630000" y="4500081"/>
            <a:chExt cx="2822117" cy="821932"/>
          </a:xfrm>
        </p:grpSpPr>
        <p:sp>
          <p:nvSpPr>
            <p:cNvPr id="1384" name="Google Shape;1384;p120"/>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385" name="Google Shape;1385;p120"/>
            <p:cNvPicPr preferRelativeResize="0"/>
            <p:nvPr/>
          </p:nvPicPr>
          <p:blipFill rotWithShape="1">
            <a:blip r:embed="rId4">
              <a:alphaModFix/>
            </a:blip>
            <a:srcRect b="0" l="0" r="0" t="0"/>
            <a:stretch/>
          </p:blipFill>
          <p:spPr>
            <a:xfrm>
              <a:off x="1119882" y="4691901"/>
              <a:ext cx="457200" cy="457200"/>
            </a:xfrm>
            <a:prstGeom prst="rect">
              <a:avLst/>
            </a:prstGeom>
            <a:noFill/>
            <a:ln>
              <a:noFill/>
            </a:ln>
          </p:spPr>
        </p:pic>
        <p:pic>
          <p:nvPicPr>
            <p:cNvPr descr="Lock with solid fill" id="1386" name="Google Shape;1386;p120"/>
            <p:cNvPicPr preferRelativeResize="0"/>
            <p:nvPr/>
          </p:nvPicPr>
          <p:blipFill rotWithShape="1">
            <a:blip r:embed="rId4">
              <a:alphaModFix/>
            </a:blip>
            <a:srcRect b="0" l="0" r="0" t="0"/>
            <a:stretch/>
          </p:blipFill>
          <p:spPr>
            <a:xfrm>
              <a:off x="2025757" y="4691901"/>
              <a:ext cx="457200" cy="457200"/>
            </a:xfrm>
            <a:prstGeom prst="rect">
              <a:avLst/>
            </a:prstGeom>
            <a:noFill/>
            <a:ln>
              <a:noFill/>
            </a:ln>
          </p:spPr>
        </p:pic>
        <p:pic>
          <p:nvPicPr>
            <p:cNvPr descr="Lock with solid fill" id="1387" name="Google Shape;1387;p120"/>
            <p:cNvPicPr preferRelativeResize="0"/>
            <p:nvPr/>
          </p:nvPicPr>
          <p:blipFill rotWithShape="1">
            <a:blip r:embed="rId4">
              <a:alphaModFix/>
            </a:blip>
            <a:srcRect b="0" l="0" r="0" t="0"/>
            <a:stretch/>
          </p:blipFill>
          <p:spPr>
            <a:xfrm>
              <a:off x="2931632" y="4691900"/>
              <a:ext cx="457200" cy="457200"/>
            </a:xfrm>
            <a:prstGeom prst="rect">
              <a:avLst/>
            </a:prstGeom>
            <a:noFill/>
            <a:ln>
              <a:noFill/>
            </a:ln>
          </p:spPr>
        </p:pic>
        <p:cxnSp>
          <p:nvCxnSpPr>
            <p:cNvPr id="1388" name="Google Shape;1388;p120"/>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389" name="Google Shape;1389;p120"/>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390" name="Google Shape;1390;p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2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Build</a:t>
            </a:r>
            <a:endParaRPr/>
          </a:p>
        </p:txBody>
      </p:sp>
      <p:sp>
        <p:nvSpPr>
          <p:cNvPr id="1396" name="Google Shape;1396;p121"/>
          <p:cNvSpPr txBox="1"/>
          <p:nvPr/>
        </p:nvSpPr>
        <p:spPr>
          <a:xfrm>
            <a:off x="3901829" y="1083565"/>
            <a:ext cx="4773168" cy="2976371"/>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SCA (Software Composition Analysis) tools also provide benefit</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Tools like WhiteSource (</a:t>
            </a:r>
            <a:r>
              <a:rPr b="0" i="0" lang="en-US" sz="1350" u="sng" cap="none" strike="noStrike">
                <a:solidFill>
                  <a:schemeClr val="lt1"/>
                </a:solidFill>
                <a:latin typeface="Arial"/>
                <a:ea typeface="Arial"/>
                <a:cs typeface="Arial"/>
                <a:sym typeface="Arial"/>
                <a:hlinkClick r:id="rId3">
                  <a:extLst>
                    <a:ext uri="{A12FA001-AC4F-418D-AE19-62706E023703}">
                      <ahyp:hlinkClr val="tx"/>
                    </a:ext>
                  </a:extLst>
                </a:hlinkClick>
              </a:rPr>
              <a:t>https://www.whitesourcesoftware.com/</a:t>
            </a:r>
            <a:r>
              <a:rPr b="0" i="0" lang="en-US" sz="1350" u="none" cap="none" strike="noStrike">
                <a:solidFill>
                  <a:schemeClr val="lt1"/>
                </a:solidFill>
                <a:latin typeface="Arial"/>
                <a:ea typeface="Arial"/>
                <a:cs typeface="Arial"/>
                <a:sym typeface="Arial"/>
              </a:rPr>
              <a:t>) can be integrated into CI/CD for automated security scans of Open-Source components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Ideally, governance would be in place to monitor and manage “accepted” set and versions of Open-Source tools approved for usage</a:t>
            </a:r>
            <a:endParaRPr b="0" i="0" sz="1350" u="none" cap="none" strike="noStrike">
              <a:solidFill>
                <a:schemeClr val="lt1"/>
              </a:solidFill>
              <a:latin typeface="Arial"/>
              <a:ea typeface="Arial"/>
              <a:cs typeface="Arial"/>
              <a:sym typeface="Arial"/>
            </a:endParaRPr>
          </a:p>
          <a:p>
            <a:pPr indent="-238117" lvl="0" marL="457189" marR="0" rtl="0" algn="l">
              <a:lnSpc>
                <a:spcPct val="150000"/>
              </a:lnSpc>
              <a:spcBef>
                <a:spcPts val="1000"/>
              </a:spcBef>
              <a:spcAft>
                <a:spcPts val="0"/>
              </a:spcAft>
              <a:buClr>
                <a:schemeClr val="lt1"/>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1397" name="Google Shape;1397;p121"/>
          <p:cNvGrpSpPr/>
          <p:nvPr/>
        </p:nvGrpSpPr>
        <p:grpSpPr>
          <a:xfrm>
            <a:off x="472500" y="3375061"/>
            <a:ext cx="2116588" cy="616449"/>
            <a:chOff x="630000" y="4500081"/>
            <a:chExt cx="2822117" cy="821932"/>
          </a:xfrm>
        </p:grpSpPr>
        <p:sp>
          <p:nvSpPr>
            <p:cNvPr id="1398" name="Google Shape;1398;p121"/>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399" name="Google Shape;1399;p121"/>
            <p:cNvPicPr preferRelativeResize="0"/>
            <p:nvPr/>
          </p:nvPicPr>
          <p:blipFill rotWithShape="1">
            <a:blip r:embed="rId4">
              <a:alphaModFix/>
            </a:blip>
            <a:srcRect b="0" l="0" r="0" t="0"/>
            <a:stretch/>
          </p:blipFill>
          <p:spPr>
            <a:xfrm>
              <a:off x="1119882" y="4691901"/>
              <a:ext cx="457200" cy="457200"/>
            </a:xfrm>
            <a:prstGeom prst="rect">
              <a:avLst/>
            </a:prstGeom>
            <a:noFill/>
            <a:ln>
              <a:noFill/>
            </a:ln>
          </p:spPr>
        </p:pic>
        <p:pic>
          <p:nvPicPr>
            <p:cNvPr descr="Lock with solid fill" id="1400" name="Google Shape;1400;p121"/>
            <p:cNvPicPr preferRelativeResize="0"/>
            <p:nvPr/>
          </p:nvPicPr>
          <p:blipFill rotWithShape="1">
            <a:blip r:embed="rId4">
              <a:alphaModFix/>
            </a:blip>
            <a:srcRect b="0" l="0" r="0" t="0"/>
            <a:stretch/>
          </p:blipFill>
          <p:spPr>
            <a:xfrm>
              <a:off x="2025757" y="4691901"/>
              <a:ext cx="457200" cy="457200"/>
            </a:xfrm>
            <a:prstGeom prst="rect">
              <a:avLst/>
            </a:prstGeom>
            <a:noFill/>
            <a:ln>
              <a:noFill/>
            </a:ln>
          </p:spPr>
        </p:pic>
        <p:pic>
          <p:nvPicPr>
            <p:cNvPr descr="Lock with solid fill" id="1401" name="Google Shape;1401;p121"/>
            <p:cNvPicPr preferRelativeResize="0"/>
            <p:nvPr/>
          </p:nvPicPr>
          <p:blipFill rotWithShape="1">
            <a:blip r:embed="rId4">
              <a:alphaModFix/>
            </a:blip>
            <a:srcRect b="0" l="0" r="0" t="0"/>
            <a:stretch/>
          </p:blipFill>
          <p:spPr>
            <a:xfrm>
              <a:off x="2931632" y="4691900"/>
              <a:ext cx="457200" cy="457200"/>
            </a:xfrm>
            <a:prstGeom prst="rect">
              <a:avLst/>
            </a:prstGeom>
            <a:noFill/>
            <a:ln>
              <a:noFill/>
            </a:ln>
          </p:spPr>
        </p:pic>
        <p:cxnSp>
          <p:nvCxnSpPr>
            <p:cNvPr id="1402" name="Google Shape;1402;p121"/>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403" name="Google Shape;1403;p121"/>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404" name="Google Shape;1404;p1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2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Build</a:t>
            </a:r>
            <a:endParaRPr/>
          </a:p>
        </p:txBody>
      </p:sp>
      <p:sp>
        <p:nvSpPr>
          <p:cNvPr id="1410" name="Google Shape;1410;p122"/>
          <p:cNvSpPr txBox="1"/>
          <p:nvPr/>
        </p:nvSpPr>
        <p:spPr>
          <a:xfrm>
            <a:off x="3821954" y="1535108"/>
            <a:ext cx="4773168" cy="2073285"/>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SCA tools can provide a couple of benefits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Primarily, security scans can be executed, and Open-Source vulnerabilities identified</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Secondarily, can help an organization catalog the Open-Source components (and versions) “in play” already</a:t>
            </a:r>
            <a:endParaRPr b="0" i="0" sz="1350" u="none" cap="none" strike="noStrike">
              <a:solidFill>
                <a:schemeClr val="lt1"/>
              </a:solidFill>
              <a:latin typeface="Arial"/>
              <a:ea typeface="Arial"/>
              <a:cs typeface="Arial"/>
              <a:sym typeface="Arial"/>
            </a:endParaRPr>
          </a:p>
          <a:p>
            <a:pPr indent="-238117" lvl="0" marL="457189" marR="0" rtl="0" algn="l">
              <a:lnSpc>
                <a:spcPct val="150000"/>
              </a:lnSpc>
              <a:spcBef>
                <a:spcPts val="1000"/>
              </a:spcBef>
              <a:spcAft>
                <a:spcPts val="0"/>
              </a:spcAft>
              <a:buClr>
                <a:schemeClr val="lt1"/>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1411" name="Google Shape;1411;p122"/>
          <p:cNvGrpSpPr/>
          <p:nvPr/>
        </p:nvGrpSpPr>
        <p:grpSpPr>
          <a:xfrm>
            <a:off x="472500" y="3375061"/>
            <a:ext cx="2116588" cy="616449"/>
            <a:chOff x="630000" y="4500081"/>
            <a:chExt cx="2822117" cy="821932"/>
          </a:xfrm>
        </p:grpSpPr>
        <p:sp>
          <p:nvSpPr>
            <p:cNvPr id="1412" name="Google Shape;1412;p122"/>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413" name="Google Shape;1413;p122"/>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414" name="Google Shape;1414;p122"/>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415" name="Google Shape;1415;p122"/>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416" name="Google Shape;1416;p122"/>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417" name="Google Shape;1417;p122"/>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418" name="Google Shape;1418;p1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23"/>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Build</a:t>
            </a:r>
            <a:endParaRPr/>
          </a:p>
        </p:txBody>
      </p:sp>
      <p:sp>
        <p:nvSpPr>
          <p:cNvPr id="1424" name="Google Shape;1424;p123"/>
          <p:cNvSpPr txBox="1"/>
          <p:nvPr/>
        </p:nvSpPr>
        <p:spPr>
          <a:xfrm>
            <a:off x="3821954" y="1533418"/>
            <a:ext cx="4773168" cy="2076664"/>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Resulting report can be used to identify components that have not been properly vetted through governance</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Results can be merged with overall build output</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Quality gates (manual or automated) can be built around results to prevent move forward if insecure</a:t>
            </a:r>
            <a:endParaRPr b="0" i="0" sz="1350" u="none" cap="none" strike="noStrike">
              <a:solidFill>
                <a:schemeClr val="lt1"/>
              </a:solidFill>
              <a:latin typeface="Arial"/>
              <a:ea typeface="Arial"/>
              <a:cs typeface="Arial"/>
              <a:sym typeface="Arial"/>
            </a:endParaRPr>
          </a:p>
          <a:p>
            <a:pPr indent="-238117" lvl="0" marL="457189" marR="0" rtl="0" algn="l">
              <a:lnSpc>
                <a:spcPct val="150000"/>
              </a:lnSpc>
              <a:spcBef>
                <a:spcPts val="1000"/>
              </a:spcBef>
              <a:spcAft>
                <a:spcPts val="0"/>
              </a:spcAft>
              <a:buClr>
                <a:schemeClr val="lt1"/>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1425" name="Google Shape;1425;p123"/>
          <p:cNvGrpSpPr/>
          <p:nvPr/>
        </p:nvGrpSpPr>
        <p:grpSpPr>
          <a:xfrm>
            <a:off x="472500" y="3375061"/>
            <a:ext cx="2116588" cy="616449"/>
            <a:chOff x="630000" y="4500081"/>
            <a:chExt cx="2822117" cy="821932"/>
          </a:xfrm>
        </p:grpSpPr>
        <p:sp>
          <p:nvSpPr>
            <p:cNvPr id="1426" name="Google Shape;1426;p123"/>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427" name="Google Shape;1427;p123"/>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428" name="Google Shape;1428;p123"/>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429" name="Google Shape;1429;p123"/>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430" name="Google Shape;1430;p123"/>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431" name="Google Shape;1431;p123"/>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432" name="Google Shape;1432;p1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2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Moment of Reflection</a:t>
            </a:r>
            <a:endParaRPr/>
          </a:p>
        </p:txBody>
      </p:sp>
      <p:pic>
        <p:nvPicPr>
          <p:cNvPr descr="Reflection with solid fill" id="1439" name="Google Shape;1439;p124"/>
          <p:cNvPicPr preferRelativeResize="0"/>
          <p:nvPr/>
        </p:nvPicPr>
        <p:blipFill rotWithShape="1">
          <a:blip r:embed="rId3">
            <a:alphaModFix/>
          </a:blip>
          <a:srcRect b="0" l="0" r="0" t="0"/>
          <a:stretch/>
        </p:blipFill>
        <p:spPr>
          <a:xfrm>
            <a:off x="3812996" y="300787"/>
            <a:ext cx="685800" cy="685800"/>
          </a:xfrm>
          <a:prstGeom prst="rect">
            <a:avLst/>
          </a:prstGeom>
          <a:noFill/>
          <a:ln>
            <a:noFill/>
          </a:ln>
        </p:spPr>
      </p:pic>
      <p:sp>
        <p:nvSpPr>
          <p:cNvPr id="1440" name="Google Shape;1440;p124"/>
          <p:cNvSpPr txBox="1"/>
          <p:nvPr/>
        </p:nvSpPr>
        <p:spPr>
          <a:xfrm>
            <a:off x="1466636" y="1832010"/>
            <a:ext cx="6210728" cy="1743397"/>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Answer the following question: Using an open-source library is more secure than building something custom? Yes or no, and why.</a:t>
            </a:r>
            <a:endParaRPr/>
          </a:p>
          <a:p>
            <a:pPr indent="0" lvl="0" marL="0" marR="0" rtl="0" algn="ctr">
              <a:lnSpc>
                <a:spcPct val="100000"/>
              </a:lnSpc>
              <a:spcBef>
                <a:spcPts val="0"/>
              </a:spcBef>
              <a:spcAft>
                <a:spcPts val="0"/>
              </a:spcAft>
              <a:buNone/>
            </a:pPr>
            <a:r>
              <a:t/>
            </a:r>
            <a:endParaRPr b="0" i="0" sz="2100" u="none" cap="none" strike="noStrike">
              <a:solidFill>
                <a:srgbClr val="575757"/>
              </a:solidFill>
              <a:latin typeface="Arial"/>
              <a:ea typeface="Arial"/>
              <a:cs typeface="Arial"/>
              <a:sym typeface="Arial"/>
            </a:endParaRPr>
          </a:p>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Type your answer in chat</a:t>
            </a:r>
            <a:endParaRPr/>
          </a:p>
        </p:txBody>
      </p:sp>
      <p:sp>
        <p:nvSpPr>
          <p:cNvPr id="1441" name="Google Shape;1441;p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25"/>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Test</a:t>
            </a:r>
            <a:endParaRPr/>
          </a:p>
        </p:txBody>
      </p:sp>
      <p:sp>
        <p:nvSpPr>
          <p:cNvPr id="1447" name="Google Shape;1447;p125"/>
          <p:cNvSpPr txBox="1"/>
          <p:nvPr/>
        </p:nvSpPr>
        <p:spPr>
          <a:xfrm>
            <a:off x="3898332" y="1280822"/>
            <a:ext cx="4773168" cy="2581856"/>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Includes changes ready for move to QA for additional testing</a:t>
            </a:r>
            <a:endParaRPr/>
          </a:p>
          <a:p>
            <a:pPr indent="-323842" lvl="0" marL="457189" marR="0" rtl="0" algn="l">
              <a:lnSpc>
                <a:spcPct val="150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Dynamic Application Security Testing (DAST) tools provide more sophisticated vulnerability checks</a:t>
            </a:r>
            <a:endParaRPr/>
          </a:p>
          <a:p>
            <a:pPr indent="-323842" lvl="0" marL="457189" marR="0" rtl="0" algn="l">
              <a:lnSpc>
                <a:spcPct val="150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Dynamically exercise application’s runtime interfaces using injected data</a:t>
            </a:r>
            <a:endParaRPr/>
          </a:p>
        </p:txBody>
      </p:sp>
      <p:grpSp>
        <p:nvGrpSpPr>
          <p:cNvPr id="1448" name="Google Shape;1448;p125"/>
          <p:cNvGrpSpPr/>
          <p:nvPr/>
        </p:nvGrpSpPr>
        <p:grpSpPr>
          <a:xfrm>
            <a:off x="472500" y="3375061"/>
            <a:ext cx="2116588" cy="616449"/>
            <a:chOff x="630000" y="4500081"/>
            <a:chExt cx="2822117" cy="821932"/>
          </a:xfrm>
        </p:grpSpPr>
        <p:sp>
          <p:nvSpPr>
            <p:cNvPr id="1449" name="Google Shape;1449;p125"/>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450" name="Google Shape;1450;p125"/>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451" name="Google Shape;1451;p125"/>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452" name="Google Shape;1452;p125"/>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453" name="Google Shape;1453;p125"/>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454" name="Google Shape;1454;p125"/>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455" name="Google Shape;1455;p1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26"/>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Test</a:t>
            </a:r>
            <a:endParaRPr/>
          </a:p>
        </p:txBody>
      </p:sp>
      <p:sp>
        <p:nvSpPr>
          <p:cNvPr id="1461" name="Google Shape;1461;p126"/>
          <p:cNvSpPr txBox="1"/>
          <p:nvPr/>
        </p:nvSpPr>
        <p:spPr>
          <a:xfrm>
            <a:off x="3898332" y="1653781"/>
            <a:ext cx="4773168" cy="1835939"/>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DAST tools can use complex combinations of invalid input via fuzzing</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Provides multiple layers of protection</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 tool like OWASP Zed Proxy or OWASP ZAP is an example (</a:t>
            </a:r>
            <a:r>
              <a:rPr b="0" i="0" lang="en-US" sz="1350" u="sng" cap="none" strike="noStrike">
                <a:solidFill>
                  <a:schemeClr val="lt1"/>
                </a:solidFill>
                <a:latin typeface="Arial"/>
                <a:ea typeface="Arial"/>
                <a:cs typeface="Arial"/>
                <a:sym typeface="Arial"/>
                <a:hlinkClick r:id="rId3">
                  <a:extLst>
                    <a:ext uri="{A12FA001-AC4F-418D-AE19-62706E023703}">
                      <ahyp:hlinkClr val="tx"/>
                    </a:ext>
                  </a:extLst>
                </a:hlinkClick>
              </a:rPr>
              <a:t>https://www.zaproxy.org/</a:t>
            </a:r>
            <a:r>
              <a:rPr b="0" i="0" lang="en-US" sz="1350" u="none" cap="none" strike="noStrike">
                <a:solidFill>
                  <a:schemeClr val="lt1"/>
                </a:solidFill>
                <a:latin typeface="Arial"/>
                <a:ea typeface="Arial"/>
                <a:cs typeface="Arial"/>
                <a:sym typeface="Arial"/>
              </a:rPr>
              <a:t>)</a:t>
            </a:r>
            <a:endParaRPr/>
          </a:p>
        </p:txBody>
      </p:sp>
      <p:grpSp>
        <p:nvGrpSpPr>
          <p:cNvPr id="1462" name="Google Shape;1462;p126"/>
          <p:cNvGrpSpPr/>
          <p:nvPr/>
        </p:nvGrpSpPr>
        <p:grpSpPr>
          <a:xfrm>
            <a:off x="472500" y="3375061"/>
            <a:ext cx="2116588" cy="616449"/>
            <a:chOff x="630000" y="4500081"/>
            <a:chExt cx="2822117" cy="821932"/>
          </a:xfrm>
        </p:grpSpPr>
        <p:sp>
          <p:nvSpPr>
            <p:cNvPr id="1463" name="Google Shape;1463;p126"/>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464" name="Google Shape;1464;p126"/>
            <p:cNvPicPr preferRelativeResize="0"/>
            <p:nvPr/>
          </p:nvPicPr>
          <p:blipFill rotWithShape="1">
            <a:blip r:embed="rId4">
              <a:alphaModFix/>
            </a:blip>
            <a:srcRect b="0" l="0" r="0" t="0"/>
            <a:stretch/>
          </p:blipFill>
          <p:spPr>
            <a:xfrm>
              <a:off x="1119882" y="4691901"/>
              <a:ext cx="457200" cy="457200"/>
            </a:xfrm>
            <a:prstGeom prst="rect">
              <a:avLst/>
            </a:prstGeom>
            <a:noFill/>
            <a:ln>
              <a:noFill/>
            </a:ln>
          </p:spPr>
        </p:pic>
        <p:pic>
          <p:nvPicPr>
            <p:cNvPr descr="Lock with solid fill" id="1465" name="Google Shape;1465;p126"/>
            <p:cNvPicPr preferRelativeResize="0"/>
            <p:nvPr/>
          </p:nvPicPr>
          <p:blipFill rotWithShape="1">
            <a:blip r:embed="rId4">
              <a:alphaModFix/>
            </a:blip>
            <a:srcRect b="0" l="0" r="0" t="0"/>
            <a:stretch/>
          </p:blipFill>
          <p:spPr>
            <a:xfrm>
              <a:off x="2025757" y="4691901"/>
              <a:ext cx="457200" cy="457200"/>
            </a:xfrm>
            <a:prstGeom prst="rect">
              <a:avLst/>
            </a:prstGeom>
            <a:noFill/>
            <a:ln>
              <a:noFill/>
            </a:ln>
          </p:spPr>
        </p:pic>
        <p:pic>
          <p:nvPicPr>
            <p:cNvPr descr="Lock with solid fill" id="1466" name="Google Shape;1466;p126"/>
            <p:cNvPicPr preferRelativeResize="0"/>
            <p:nvPr/>
          </p:nvPicPr>
          <p:blipFill rotWithShape="1">
            <a:blip r:embed="rId4">
              <a:alphaModFix/>
            </a:blip>
            <a:srcRect b="0" l="0" r="0" t="0"/>
            <a:stretch/>
          </p:blipFill>
          <p:spPr>
            <a:xfrm>
              <a:off x="2931632" y="4691900"/>
              <a:ext cx="457200" cy="457200"/>
            </a:xfrm>
            <a:prstGeom prst="rect">
              <a:avLst/>
            </a:prstGeom>
            <a:noFill/>
            <a:ln>
              <a:noFill/>
            </a:ln>
          </p:spPr>
        </p:pic>
        <p:cxnSp>
          <p:nvCxnSpPr>
            <p:cNvPr id="1467" name="Google Shape;1467;p126"/>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468" name="Google Shape;1468;p126"/>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469" name="Google Shape;1469;p1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lt1"/>
              </a:buClr>
              <a:buSzPts val="2000"/>
              <a:buNone/>
            </a:pPr>
            <a:r>
              <a:rPr lang="en-US"/>
              <a:t>Common Approaches to Software Development</a:t>
            </a:r>
            <a:endParaRPr/>
          </a:p>
        </p:txBody>
      </p:sp>
      <p:sp>
        <p:nvSpPr>
          <p:cNvPr id="363" name="Google Shape;363;p13"/>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85750" lvl="0" marL="514350" rtl="0" algn="l">
              <a:lnSpc>
                <a:spcPct val="100000"/>
              </a:lnSpc>
              <a:spcBef>
                <a:spcPts val="0"/>
              </a:spcBef>
              <a:spcAft>
                <a:spcPts val="0"/>
              </a:spcAft>
              <a:buSzPts val="2700"/>
              <a:buFont typeface="Arial"/>
              <a:buChar char="•"/>
            </a:pPr>
            <a:r>
              <a:rPr lang="en-US"/>
              <a:t>Waterfall</a:t>
            </a:r>
            <a:endParaRPr/>
          </a:p>
          <a:p>
            <a:pPr indent="-285750" lvl="0" marL="514350" rtl="0" algn="l">
              <a:lnSpc>
                <a:spcPct val="100000"/>
              </a:lnSpc>
              <a:spcBef>
                <a:spcPts val="0"/>
              </a:spcBef>
              <a:spcAft>
                <a:spcPts val="0"/>
              </a:spcAft>
              <a:buSzPts val="2700"/>
              <a:buFont typeface="Arial"/>
              <a:buChar char="•"/>
            </a:pPr>
            <a:r>
              <a:rPr lang="en-US"/>
              <a:t>Iterative</a:t>
            </a:r>
            <a:endParaRPr/>
          </a:p>
        </p:txBody>
      </p:sp>
      <p:sp>
        <p:nvSpPr>
          <p:cNvPr id="364" name="Google Shape;36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2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Test</a:t>
            </a:r>
            <a:endParaRPr/>
          </a:p>
        </p:txBody>
      </p:sp>
      <p:sp>
        <p:nvSpPr>
          <p:cNvPr id="1475" name="Google Shape;1475;p127"/>
          <p:cNvSpPr txBox="1"/>
          <p:nvPr/>
        </p:nvSpPr>
        <p:spPr>
          <a:xfrm>
            <a:off x="3821954" y="1700014"/>
            <a:ext cx="4773168" cy="1743472"/>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Two types – passive scan and active scan</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Passive scan less aggressive and minimizes use of fuzzing</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As a result, not as robust in its ability to find exposure but also takes less time to run</a:t>
            </a:r>
            <a:endParaRPr/>
          </a:p>
        </p:txBody>
      </p:sp>
      <p:grpSp>
        <p:nvGrpSpPr>
          <p:cNvPr id="1476" name="Google Shape;1476;p127"/>
          <p:cNvGrpSpPr/>
          <p:nvPr/>
        </p:nvGrpSpPr>
        <p:grpSpPr>
          <a:xfrm>
            <a:off x="472500" y="3375061"/>
            <a:ext cx="2116588" cy="616449"/>
            <a:chOff x="630000" y="4500081"/>
            <a:chExt cx="2822117" cy="821932"/>
          </a:xfrm>
        </p:grpSpPr>
        <p:sp>
          <p:nvSpPr>
            <p:cNvPr id="1477" name="Google Shape;1477;p127"/>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478" name="Google Shape;1478;p127"/>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479" name="Google Shape;1479;p127"/>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480" name="Google Shape;1480;p127"/>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481" name="Google Shape;1481;p127"/>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482" name="Google Shape;1482;p127"/>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483" name="Google Shape;1483;p1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2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Test</a:t>
            </a:r>
            <a:endParaRPr/>
          </a:p>
        </p:txBody>
      </p:sp>
      <p:sp>
        <p:nvSpPr>
          <p:cNvPr id="1489" name="Google Shape;1489;p128"/>
          <p:cNvSpPr txBox="1"/>
          <p:nvPr/>
        </p:nvSpPr>
        <p:spPr>
          <a:xfrm>
            <a:off x="3821954" y="1669956"/>
            <a:ext cx="4773168" cy="1803588"/>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Because of that, passive scan can be good fit for CI/CD pipelines, especially those that look to push updates at a greater frequency</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For the C (continuous) part, need flows to complete quickly</a:t>
            </a:r>
            <a:endParaRPr/>
          </a:p>
        </p:txBody>
      </p:sp>
      <p:grpSp>
        <p:nvGrpSpPr>
          <p:cNvPr id="1490" name="Google Shape;1490;p128"/>
          <p:cNvGrpSpPr/>
          <p:nvPr/>
        </p:nvGrpSpPr>
        <p:grpSpPr>
          <a:xfrm>
            <a:off x="472500" y="3375061"/>
            <a:ext cx="2116588" cy="616449"/>
            <a:chOff x="630000" y="4500081"/>
            <a:chExt cx="2822117" cy="821932"/>
          </a:xfrm>
        </p:grpSpPr>
        <p:sp>
          <p:nvSpPr>
            <p:cNvPr id="1491" name="Google Shape;1491;p128"/>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492" name="Google Shape;1492;p128"/>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493" name="Google Shape;1493;p128"/>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494" name="Google Shape;1494;p128"/>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495" name="Google Shape;1495;p128"/>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496" name="Google Shape;1496;p128"/>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497" name="Google Shape;1497;p1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29"/>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Test</a:t>
            </a:r>
            <a:endParaRPr/>
          </a:p>
        </p:txBody>
      </p:sp>
      <p:sp>
        <p:nvSpPr>
          <p:cNvPr id="1503" name="Google Shape;1503;p129"/>
          <p:cNvSpPr txBox="1"/>
          <p:nvPr/>
        </p:nvSpPr>
        <p:spPr>
          <a:xfrm>
            <a:off x="3821954" y="1515844"/>
            <a:ext cx="4773168" cy="2111813"/>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Active scans are more aggressive in their attack approach</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Make extensive use of fuzzing to elevate level of attack sophistication</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Send multiple requests, continually altering request data to simulate attack payloads</a:t>
            </a:r>
            <a:endParaRPr/>
          </a:p>
        </p:txBody>
      </p:sp>
      <p:grpSp>
        <p:nvGrpSpPr>
          <p:cNvPr id="1504" name="Google Shape;1504;p129"/>
          <p:cNvGrpSpPr/>
          <p:nvPr/>
        </p:nvGrpSpPr>
        <p:grpSpPr>
          <a:xfrm>
            <a:off x="472500" y="3375061"/>
            <a:ext cx="2116588" cy="616449"/>
            <a:chOff x="630000" y="4500081"/>
            <a:chExt cx="2822117" cy="821932"/>
          </a:xfrm>
        </p:grpSpPr>
        <p:sp>
          <p:nvSpPr>
            <p:cNvPr id="1505" name="Google Shape;1505;p129"/>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506" name="Google Shape;1506;p129"/>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507" name="Google Shape;1507;p129"/>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508" name="Google Shape;1508;p129"/>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509" name="Google Shape;1509;p129"/>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510" name="Google Shape;1510;p129"/>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511" name="Google Shape;1511;p1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3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Test</a:t>
            </a:r>
            <a:endParaRPr/>
          </a:p>
        </p:txBody>
      </p:sp>
      <p:sp>
        <p:nvSpPr>
          <p:cNvPr id="1517" name="Google Shape;1517;p130"/>
          <p:cNvSpPr txBox="1"/>
          <p:nvPr/>
        </p:nvSpPr>
        <p:spPr>
          <a:xfrm>
            <a:off x="3821954" y="1530491"/>
            <a:ext cx="4773168" cy="2082519"/>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 also make use of a technique called “spidering”</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Allows the scan to crawl a site or service to simulate sequenced or multi-level attacks (stateful attacks)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 be very effective in securing a site or service but also takes much longer to execute (due to added complexity and sophistication)</a:t>
            </a:r>
            <a:endParaRPr/>
          </a:p>
        </p:txBody>
      </p:sp>
      <p:grpSp>
        <p:nvGrpSpPr>
          <p:cNvPr id="1518" name="Google Shape;1518;p130"/>
          <p:cNvGrpSpPr/>
          <p:nvPr/>
        </p:nvGrpSpPr>
        <p:grpSpPr>
          <a:xfrm>
            <a:off x="472500" y="3375061"/>
            <a:ext cx="2116588" cy="616449"/>
            <a:chOff x="630000" y="4500081"/>
            <a:chExt cx="2822117" cy="821932"/>
          </a:xfrm>
        </p:grpSpPr>
        <p:sp>
          <p:nvSpPr>
            <p:cNvPr id="1519" name="Google Shape;1519;p130"/>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520" name="Google Shape;1520;p130"/>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521" name="Google Shape;1521;p130"/>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522" name="Google Shape;1522;p130"/>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523" name="Google Shape;1523;p130"/>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524" name="Google Shape;1524;p130"/>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525" name="Google Shape;1525;p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3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Test</a:t>
            </a:r>
            <a:endParaRPr/>
          </a:p>
        </p:txBody>
      </p:sp>
      <p:sp>
        <p:nvSpPr>
          <p:cNvPr id="1531" name="Google Shape;1531;p131"/>
          <p:cNvSpPr txBox="1"/>
          <p:nvPr/>
        </p:nvSpPr>
        <p:spPr>
          <a:xfrm>
            <a:off x="3821954" y="1700808"/>
            <a:ext cx="4773168" cy="1741885"/>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Because of its more aggressive nature, should only be executed against owned sites and in a sandboxed environment (risky)</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Often active scans are scheduled to occur out-of-band on a regular basis (weekly, nightly, etc.)</a:t>
            </a:r>
            <a:endParaRPr/>
          </a:p>
        </p:txBody>
      </p:sp>
      <p:grpSp>
        <p:nvGrpSpPr>
          <p:cNvPr id="1532" name="Google Shape;1532;p131"/>
          <p:cNvGrpSpPr/>
          <p:nvPr/>
        </p:nvGrpSpPr>
        <p:grpSpPr>
          <a:xfrm>
            <a:off x="472500" y="3375061"/>
            <a:ext cx="2116588" cy="616449"/>
            <a:chOff x="630000" y="4500081"/>
            <a:chExt cx="2822117" cy="821932"/>
          </a:xfrm>
        </p:grpSpPr>
        <p:sp>
          <p:nvSpPr>
            <p:cNvPr id="1533" name="Google Shape;1533;p131"/>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534" name="Google Shape;1534;p131"/>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535" name="Google Shape;1535;p131"/>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536" name="Google Shape;1536;p131"/>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537" name="Google Shape;1537;p131"/>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538" name="Google Shape;1538;p131"/>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539" name="Google Shape;1539;p1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3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Test</a:t>
            </a:r>
            <a:endParaRPr/>
          </a:p>
        </p:txBody>
      </p:sp>
      <p:sp>
        <p:nvSpPr>
          <p:cNvPr id="1545" name="Google Shape;1545;p132"/>
          <p:cNvSpPr txBox="1"/>
          <p:nvPr/>
        </p:nvSpPr>
        <p:spPr>
          <a:xfrm>
            <a:off x="3821954" y="1363003"/>
            <a:ext cx="4773168" cy="2417495"/>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In addition to the automated scans, traditional functional test scripts and manual testing may be used</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Should include security-focused testing as well (or in separate PEN testing)</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Tests should be informed by prioritized set of vulnerabilities identified during threat modeling</a:t>
            </a:r>
            <a:endParaRPr/>
          </a:p>
        </p:txBody>
      </p:sp>
      <p:grpSp>
        <p:nvGrpSpPr>
          <p:cNvPr id="1546" name="Google Shape;1546;p132"/>
          <p:cNvGrpSpPr/>
          <p:nvPr/>
        </p:nvGrpSpPr>
        <p:grpSpPr>
          <a:xfrm>
            <a:off x="472500" y="3375061"/>
            <a:ext cx="2116588" cy="616449"/>
            <a:chOff x="630000" y="4500081"/>
            <a:chExt cx="2822117" cy="821932"/>
          </a:xfrm>
        </p:grpSpPr>
        <p:sp>
          <p:nvSpPr>
            <p:cNvPr id="1547" name="Google Shape;1547;p132"/>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548" name="Google Shape;1548;p132"/>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549" name="Google Shape;1549;p132"/>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550" name="Google Shape;1550;p132"/>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551" name="Google Shape;1551;p132"/>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552" name="Google Shape;1552;p132"/>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553" name="Google Shape;1553;p1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3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Moment of Reflection</a:t>
            </a:r>
            <a:endParaRPr/>
          </a:p>
        </p:txBody>
      </p:sp>
      <p:pic>
        <p:nvPicPr>
          <p:cNvPr descr="Reflection with solid fill" id="1560" name="Google Shape;1560;p133"/>
          <p:cNvPicPr preferRelativeResize="0"/>
          <p:nvPr/>
        </p:nvPicPr>
        <p:blipFill rotWithShape="1">
          <a:blip r:embed="rId3">
            <a:alphaModFix/>
          </a:blip>
          <a:srcRect b="0" l="0" r="0" t="0"/>
          <a:stretch/>
        </p:blipFill>
        <p:spPr>
          <a:xfrm>
            <a:off x="3812996" y="300787"/>
            <a:ext cx="685800" cy="685800"/>
          </a:xfrm>
          <a:prstGeom prst="rect">
            <a:avLst/>
          </a:prstGeom>
          <a:noFill/>
          <a:ln>
            <a:noFill/>
          </a:ln>
        </p:spPr>
      </p:pic>
      <p:sp>
        <p:nvSpPr>
          <p:cNvPr id="1561" name="Google Shape;1561;p133"/>
          <p:cNvSpPr txBox="1"/>
          <p:nvPr/>
        </p:nvSpPr>
        <p:spPr>
          <a:xfrm>
            <a:off x="1466636" y="1832010"/>
            <a:ext cx="6210728" cy="1743397"/>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Which type of dynamic scan (passive or active) is more effective, and why?</a:t>
            </a:r>
            <a:endParaRPr/>
          </a:p>
          <a:p>
            <a:pPr indent="0" lvl="0" marL="0" marR="0" rtl="0" algn="ctr">
              <a:lnSpc>
                <a:spcPct val="100000"/>
              </a:lnSpc>
              <a:spcBef>
                <a:spcPts val="0"/>
              </a:spcBef>
              <a:spcAft>
                <a:spcPts val="0"/>
              </a:spcAft>
              <a:buNone/>
            </a:pPr>
            <a:r>
              <a:t/>
            </a:r>
            <a:endParaRPr b="0" i="0" sz="2100" u="none" cap="none" strike="noStrike">
              <a:solidFill>
                <a:srgbClr val="575757"/>
              </a:solidFill>
              <a:latin typeface="Arial"/>
              <a:ea typeface="Arial"/>
              <a:cs typeface="Arial"/>
              <a:sym typeface="Arial"/>
            </a:endParaRPr>
          </a:p>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Type your answer in chat</a:t>
            </a:r>
            <a:endParaRPr/>
          </a:p>
        </p:txBody>
      </p:sp>
      <p:sp>
        <p:nvSpPr>
          <p:cNvPr id="1562" name="Google Shape;1562;p1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3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Release</a:t>
            </a:r>
            <a:endParaRPr/>
          </a:p>
        </p:txBody>
      </p:sp>
      <p:sp>
        <p:nvSpPr>
          <p:cNvPr id="1568" name="Google Shape;1568;p134"/>
          <p:cNvSpPr txBox="1"/>
          <p:nvPr/>
        </p:nvSpPr>
        <p:spPr>
          <a:xfrm>
            <a:off x="3821954" y="1785540"/>
            <a:ext cx="4773168" cy="1572420"/>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Software confirmed ready for release</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Often deployed to a pre-prod environment (like staging)</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 include automated “smoke” testing</a:t>
            </a:r>
            <a:endParaRPr/>
          </a:p>
        </p:txBody>
      </p:sp>
      <p:grpSp>
        <p:nvGrpSpPr>
          <p:cNvPr id="1569" name="Google Shape;1569;p134"/>
          <p:cNvGrpSpPr/>
          <p:nvPr/>
        </p:nvGrpSpPr>
        <p:grpSpPr>
          <a:xfrm>
            <a:off x="472500" y="3375061"/>
            <a:ext cx="2116588" cy="616449"/>
            <a:chOff x="630000" y="4500081"/>
            <a:chExt cx="2822117" cy="821932"/>
          </a:xfrm>
        </p:grpSpPr>
        <p:sp>
          <p:nvSpPr>
            <p:cNvPr id="1570" name="Google Shape;1570;p134"/>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571" name="Google Shape;1571;p134"/>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572" name="Google Shape;1572;p134"/>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573" name="Google Shape;1573;p134"/>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574" name="Google Shape;1574;p134"/>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575" name="Google Shape;1575;p134"/>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576" name="Google Shape;1576;p1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35"/>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Release</a:t>
            </a:r>
            <a:endParaRPr/>
          </a:p>
        </p:txBody>
      </p:sp>
      <p:sp>
        <p:nvSpPr>
          <p:cNvPr id="1582" name="Google Shape;1582;p135"/>
          <p:cNvSpPr txBox="1"/>
          <p:nvPr/>
        </p:nvSpPr>
        <p:spPr>
          <a:xfrm>
            <a:off x="3821954" y="1373290"/>
            <a:ext cx="4773168" cy="2396920"/>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This phase may also include security-specific scans as a “last mile” protection</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SAST, SCA, and DAST scans may be repeated in this environment as a double-check</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Port scans can also be used (depending on how closely this env matches prod) to help validate exposure at network communication layer</a:t>
            </a:r>
            <a:endParaRPr/>
          </a:p>
        </p:txBody>
      </p:sp>
      <p:grpSp>
        <p:nvGrpSpPr>
          <p:cNvPr id="1583" name="Google Shape;1583;p135"/>
          <p:cNvGrpSpPr/>
          <p:nvPr/>
        </p:nvGrpSpPr>
        <p:grpSpPr>
          <a:xfrm>
            <a:off x="472500" y="3375061"/>
            <a:ext cx="2116588" cy="616449"/>
            <a:chOff x="630000" y="4500081"/>
            <a:chExt cx="2822117" cy="821932"/>
          </a:xfrm>
        </p:grpSpPr>
        <p:sp>
          <p:nvSpPr>
            <p:cNvPr id="1584" name="Google Shape;1584;p135"/>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585" name="Google Shape;1585;p135"/>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586" name="Google Shape;1586;p135"/>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587" name="Google Shape;1587;p135"/>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588" name="Google Shape;1588;p135"/>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589" name="Google Shape;1589;p135"/>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590" name="Google Shape;1590;p1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36"/>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Release</a:t>
            </a:r>
            <a:endParaRPr/>
          </a:p>
        </p:txBody>
      </p:sp>
      <p:sp>
        <p:nvSpPr>
          <p:cNvPr id="1596" name="Google Shape;1596;p136"/>
          <p:cNvSpPr txBox="1"/>
          <p:nvPr/>
        </p:nvSpPr>
        <p:spPr>
          <a:xfrm>
            <a:off x="3821954" y="1523711"/>
            <a:ext cx="4773168" cy="2096079"/>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Additionally, this stage can utilize application logging as a type of validation</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Provides a unique opportunity to confirm correct sanitization of log detail</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Also, can include verification of specific AuthN/AuthZ controls prior to a prod release</a:t>
            </a:r>
            <a:endParaRPr/>
          </a:p>
        </p:txBody>
      </p:sp>
      <p:grpSp>
        <p:nvGrpSpPr>
          <p:cNvPr id="1597" name="Google Shape;1597;p136"/>
          <p:cNvGrpSpPr/>
          <p:nvPr/>
        </p:nvGrpSpPr>
        <p:grpSpPr>
          <a:xfrm>
            <a:off x="472500" y="3375061"/>
            <a:ext cx="2116588" cy="616449"/>
            <a:chOff x="630000" y="4500081"/>
            <a:chExt cx="2822117" cy="821932"/>
          </a:xfrm>
        </p:grpSpPr>
        <p:sp>
          <p:nvSpPr>
            <p:cNvPr id="1598" name="Google Shape;1598;p136"/>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599" name="Google Shape;1599;p136"/>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600" name="Google Shape;1600;p136"/>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601" name="Google Shape;1601;p136"/>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602" name="Google Shape;1602;p136"/>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603" name="Google Shape;1603;p136"/>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604" name="Google Shape;1604;p1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Waterfall Software Development</a:t>
            </a:r>
            <a:endParaRPr/>
          </a:p>
        </p:txBody>
      </p:sp>
      <p:sp>
        <p:nvSpPr>
          <p:cNvPr id="370" name="Google Shape;370;p1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A sequential development process that flows like a waterfall through all phases of a project (requirements, design, implementation, testing, and deployment for example), with each phase completely wrapping up before the next phase begins.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Key aspects:</a:t>
            </a:r>
            <a:endParaRPr/>
          </a:p>
          <a:p>
            <a:pPr indent="-285750" lvl="0" marL="514350" rtl="0" algn="l">
              <a:lnSpc>
                <a:spcPct val="100000"/>
              </a:lnSpc>
              <a:spcBef>
                <a:spcPts val="0"/>
              </a:spcBef>
              <a:spcAft>
                <a:spcPts val="0"/>
              </a:spcAft>
              <a:buClr>
                <a:schemeClr val="dk1"/>
              </a:buClr>
              <a:buSzPts val="1300"/>
              <a:buFont typeface="Arial"/>
              <a:buChar char="●"/>
            </a:pPr>
            <a:r>
              <a:rPr lang="en-US"/>
              <a:t>Majority of research done up front</a:t>
            </a:r>
            <a:endParaRPr/>
          </a:p>
          <a:p>
            <a:pPr indent="-285750" lvl="0" marL="514350" rtl="0" algn="l">
              <a:lnSpc>
                <a:spcPct val="100000"/>
              </a:lnSpc>
              <a:spcBef>
                <a:spcPts val="0"/>
              </a:spcBef>
              <a:spcAft>
                <a:spcPts val="0"/>
              </a:spcAft>
              <a:buClr>
                <a:schemeClr val="dk1"/>
              </a:buClr>
              <a:buSzPts val="1300"/>
              <a:buFont typeface="Arial"/>
              <a:buChar char="●"/>
            </a:pPr>
            <a:r>
              <a:rPr lang="en-US"/>
              <a:t>More accurate time estimates</a:t>
            </a:r>
            <a:endParaRPr/>
          </a:p>
          <a:p>
            <a:pPr indent="-285750" lvl="0" marL="514350" rtl="0" algn="l">
              <a:lnSpc>
                <a:spcPct val="100000"/>
              </a:lnSpc>
              <a:spcBef>
                <a:spcPts val="0"/>
              </a:spcBef>
              <a:spcAft>
                <a:spcPts val="0"/>
              </a:spcAft>
              <a:buClr>
                <a:schemeClr val="dk1"/>
              </a:buClr>
              <a:buSzPts val="1300"/>
              <a:buFont typeface="Arial"/>
              <a:buChar char="●"/>
            </a:pPr>
            <a:r>
              <a:rPr lang="en-US"/>
              <a:t>More predictable release date</a:t>
            </a:r>
            <a:endParaRPr/>
          </a:p>
          <a:p>
            <a:pPr indent="-114300" lvl="0" marL="514350" rtl="0" algn="l">
              <a:lnSpc>
                <a:spcPct val="100000"/>
              </a:lnSpc>
              <a:spcBef>
                <a:spcPts val="0"/>
              </a:spcBef>
              <a:spcAft>
                <a:spcPts val="0"/>
              </a:spcAft>
              <a:buSzPts val="2700"/>
              <a:buFont typeface="Arial"/>
              <a:buNone/>
            </a:pPr>
            <a:r>
              <a:t/>
            </a:r>
            <a:endParaRPr/>
          </a:p>
          <a:p>
            <a:pPr indent="0" lvl="0" marL="228600" rtl="0" algn="l">
              <a:lnSpc>
                <a:spcPct val="100000"/>
              </a:lnSpc>
              <a:spcBef>
                <a:spcPts val="0"/>
              </a:spcBef>
              <a:spcAft>
                <a:spcPts val="0"/>
              </a:spcAft>
              <a:buSzPts val="2700"/>
              <a:buNone/>
            </a:pPr>
            <a:r>
              <a:rPr lang="en-US"/>
              <a:t>Cons:</a:t>
            </a:r>
            <a:endParaRPr/>
          </a:p>
          <a:p>
            <a:pPr indent="-285750" lvl="0" marL="514350" rtl="0" algn="l">
              <a:lnSpc>
                <a:spcPct val="100000"/>
              </a:lnSpc>
              <a:spcBef>
                <a:spcPts val="0"/>
              </a:spcBef>
              <a:spcAft>
                <a:spcPts val="0"/>
              </a:spcAft>
              <a:buClr>
                <a:schemeClr val="dk1"/>
              </a:buClr>
              <a:buSzPts val="1300"/>
              <a:buFont typeface="Arial"/>
              <a:buChar char="●"/>
            </a:pPr>
            <a:r>
              <a:rPr lang="en-US"/>
              <a:t>Process is brittle – can’t pivot easily in terms of changing requirements</a:t>
            </a:r>
            <a:endParaRPr/>
          </a:p>
          <a:p>
            <a:pPr indent="-285750" lvl="0" marL="514350" rtl="0" algn="l">
              <a:lnSpc>
                <a:spcPct val="100000"/>
              </a:lnSpc>
              <a:spcBef>
                <a:spcPts val="0"/>
              </a:spcBef>
              <a:spcAft>
                <a:spcPts val="0"/>
              </a:spcAft>
              <a:buClr>
                <a:schemeClr val="dk1"/>
              </a:buClr>
              <a:buSzPts val="1300"/>
              <a:buFont typeface="Arial"/>
              <a:buChar char="●"/>
            </a:pPr>
            <a:r>
              <a:rPr lang="en-US"/>
              <a:t>Long lead times – difficult to respond to rapid business evolution</a:t>
            </a:r>
            <a:endParaRPr/>
          </a:p>
          <a:p>
            <a:pPr indent="-114300" lvl="0" marL="514350" rtl="0" algn="l">
              <a:lnSpc>
                <a:spcPct val="100000"/>
              </a:lnSpc>
              <a:spcBef>
                <a:spcPts val="0"/>
              </a:spcBef>
              <a:spcAft>
                <a:spcPts val="0"/>
              </a:spcAft>
              <a:buSzPts val="2700"/>
              <a:buFont typeface="Arial"/>
              <a:buNone/>
            </a:pPr>
            <a:r>
              <a:t/>
            </a:r>
            <a:endParaRPr/>
          </a:p>
          <a:p>
            <a:pPr indent="0" lvl="0" marL="228600" rtl="0" algn="l">
              <a:lnSpc>
                <a:spcPct val="100000"/>
              </a:lnSpc>
              <a:spcBef>
                <a:spcPts val="0"/>
              </a:spcBef>
              <a:spcAft>
                <a:spcPts val="0"/>
              </a:spcAft>
              <a:buSzPts val="2700"/>
              <a:buNone/>
            </a:pPr>
            <a:r>
              <a:rPr lang="en-US"/>
              <a:t>Tools:</a:t>
            </a:r>
            <a:endParaRPr/>
          </a:p>
          <a:p>
            <a:pPr indent="-285750" lvl="0" marL="514350" rtl="0" algn="l">
              <a:lnSpc>
                <a:spcPct val="100000"/>
              </a:lnSpc>
              <a:spcBef>
                <a:spcPts val="0"/>
              </a:spcBef>
              <a:spcAft>
                <a:spcPts val="0"/>
              </a:spcAft>
              <a:buClr>
                <a:schemeClr val="dk1"/>
              </a:buClr>
              <a:buSzPts val="1300"/>
              <a:buFont typeface="Arial"/>
              <a:buChar char="●"/>
            </a:pPr>
            <a:r>
              <a:rPr lang="en-US"/>
              <a:t>Commonly use Gantt charts to track projects, subtasks and dependencies</a:t>
            </a:r>
            <a:endParaRPr/>
          </a:p>
          <a:p>
            <a:pPr indent="-114300" lvl="0" marL="514350" rtl="0" algn="l">
              <a:lnSpc>
                <a:spcPct val="100000"/>
              </a:lnSpc>
              <a:spcBef>
                <a:spcPts val="0"/>
              </a:spcBef>
              <a:spcAft>
                <a:spcPts val="0"/>
              </a:spcAft>
              <a:buSzPts val="2700"/>
              <a:buFont typeface="Arial"/>
              <a:buNone/>
            </a:pPr>
            <a:r>
              <a:t/>
            </a:r>
            <a:endParaRPr/>
          </a:p>
        </p:txBody>
      </p:sp>
      <p:sp>
        <p:nvSpPr>
          <p:cNvPr id="371" name="Google Shape;371;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3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Moment of Reflection</a:t>
            </a:r>
            <a:endParaRPr/>
          </a:p>
        </p:txBody>
      </p:sp>
      <p:pic>
        <p:nvPicPr>
          <p:cNvPr descr="Reflection with solid fill" id="1611" name="Google Shape;1611;p137"/>
          <p:cNvPicPr preferRelativeResize="0"/>
          <p:nvPr/>
        </p:nvPicPr>
        <p:blipFill rotWithShape="1">
          <a:blip r:embed="rId3">
            <a:alphaModFix/>
          </a:blip>
          <a:srcRect b="0" l="0" r="0" t="0"/>
          <a:stretch/>
        </p:blipFill>
        <p:spPr>
          <a:xfrm>
            <a:off x="3812996" y="300787"/>
            <a:ext cx="685800" cy="685800"/>
          </a:xfrm>
          <a:prstGeom prst="rect">
            <a:avLst/>
          </a:prstGeom>
          <a:noFill/>
          <a:ln>
            <a:noFill/>
          </a:ln>
        </p:spPr>
      </p:pic>
      <p:sp>
        <p:nvSpPr>
          <p:cNvPr id="1612" name="Google Shape;1612;p137"/>
          <p:cNvSpPr txBox="1"/>
          <p:nvPr/>
        </p:nvSpPr>
        <p:spPr>
          <a:xfrm>
            <a:off x="1466636" y="1832010"/>
            <a:ext cx="6210728" cy="1743397"/>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What other types of security checks (besides rerunning SAST, SCA, and DAST scans) are effective as part of the Release phase?</a:t>
            </a:r>
            <a:endParaRPr/>
          </a:p>
          <a:p>
            <a:pPr indent="0" lvl="0" marL="0" marR="0" rtl="0" algn="ctr">
              <a:lnSpc>
                <a:spcPct val="100000"/>
              </a:lnSpc>
              <a:spcBef>
                <a:spcPts val="0"/>
              </a:spcBef>
              <a:spcAft>
                <a:spcPts val="0"/>
              </a:spcAft>
              <a:buNone/>
            </a:pPr>
            <a:r>
              <a:t/>
            </a:r>
            <a:endParaRPr b="0" i="0" sz="2100" u="none" cap="none" strike="noStrike">
              <a:solidFill>
                <a:srgbClr val="575757"/>
              </a:solidFill>
              <a:latin typeface="Arial"/>
              <a:ea typeface="Arial"/>
              <a:cs typeface="Arial"/>
              <a:sym typeface="Arial"/>
            </a:endParaRPr>
          </a:p>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Type your answer in chat</a:t>
            </a:r>
            <a:endParaRPr/>
          </a:p>
        </p:txBody>
      </p:sp>
      <p:sp>
        <p:nvSpPr>
          <p:cNvPr id="1613" name="Google Shape;1613;p1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3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Operate</a:t>
            </a:r>
            <a:endParaRPr/>
          </a:p>
        </p:txBody>
      </p:sp>
      <p:sp>
        <p:nvSpPr>
          <p:cNvPr id="1619" name="Google Shape;1619;p138"/>
          <p:cNvSpPr txBox="1"/>
          <p:nvPr/>
        </p:nvSpPr>
        <p:spPr>
          <a:xfrm>
            <a:off x="3821954" y="1431082"/>
            <a:ext cx="4773168" cy="2281337"/>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In this stage, monitoring and alerting become paramount for capturing and notifying support of any security exposure “in the wild”</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System logs, telemetry, and event detail become useful</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Likely not everything will be found prior – ongoing vigilance is a must</a:t>
            </a:r>
            <a:endParaRPr/>
          </a:p>
        </p:txBody>
      </p:sp>
      <p:grpSp>
        <p:nvGrpSpPr>
          <p:cNvPr id="1620" name="Google Shape;1620;p138"/>
          <p:cNvGrpSpPr/>
          <p:nvPr/>
        </p:nvGrpSpPr>
        <p:grpSpPr>
          <a:xfrm>
            <a:off x="472500" y="3375061"/>
            <a:ext cx="2116588" cy="616449"/>
            <a:chOff x="630000" y="4500081"/>
            <a:chExt cx="2822117" cy="821932"/>
          </a:xfrm>
        </p:grpSpPr>
        <p:sp>
          <p:nvSpPr>
            <p:cNvPr id="1621" name="Google Shape;1621;p138"/>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622" name="Google Shape;1622;p138"/>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623" name="Google Shape;1623;p138"/>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624" name="Google Shape;1624;p138"/>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625" name="Google Shape;1625;p138"/>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626" name="Google Shape;1626;p138"/>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627" name="Google Shape;1627;p1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39"/>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Operate</a:t>
            </a:r>
            <a:endParaRPr/>
          </a:p>
        </p:txBody>
      </p:sp>
      <p:sp>
        <p:nvSpPr>
          <p:cNvPr id="1633" name="Google Shape;1633;p139"/>
          <p:cNvSpPr txBox="1"/>
          <p:nvPr/>
        </p:nvSpPr>
        <p:spPr>
          <a:xfrm>
            <a:off x="3821954" y="1473463"/>
            <a:ext cx="4773168" cy="2196575"/>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When (not if) something happens, Root Cause Analysis (RCA) is important</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Helps with understanding the why</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 also help with identifying short-term workarounds (to stop the bleeding) and long-term fixes (for enhancement prioritization)</a:t>
            </a:r>
            <a:endParaRPr/>
          </a:p>
        </p:txBody>
      </p:sp>
      <p:grpSp>
        <p:nvGrpSpPr>
          <p:cNvPr id="1634" name="Google Shape;1634;p139"/>
          <p:cNvGrpSpPr/>
          <p:nvPr/>
        </p:nvGrpSpPr>
        <p:grpSpPr>
          <a:xfrm>
            <a:off x="472500" y="3375061"/>
            <a:ext cx="2116588" cy="616449"/>
            <a:chOff x="630000" y="4500081"/>
            <a:chExt cx="2822117" cy="821932"/>
          </a:xfrm>
        </p:grpSpPr>
        <p:sp>
          <p:nvSpPr>
            <p:cNvPr id="1635" name="Google Shape;1635;p139"/>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636" name="Google Shape;1636;p139"/>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637" name="Google Shape;1637;p139"/>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638" name="Google Shape;1638;p139"/>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639" name="Google Shape;1639;p139"/>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640" name="Google Shape;1640;p139"/>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641" name="Google Shape;1641;p1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4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Operate</a:t>
            </a:r>
            <a:endParaRPr/>
          </a:p>
        </p:txBody>
      </p:sp>
      <p:sp>
        <p:nvSpPr>
          <p:cNvPr id="1647" name="Google Shape;1647;p140"/>
          <p:cNvSpPr txBox="1"/>
          <p:nvPr/>
        </p:nvSpPr>
        <p:spPr>
          <a:xfrm>
            <a:off x="3821954" y="1400260"/>
            <a:ext cx="4773168" cy="2342981"/>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Preceding detail can feed dashboards or reports to help stakeholders visualize the security posture of the system and org</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System logs can also be used to satisfy auditing requirements (depending on the industry)</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Key Performance Indicators (KPIs) can be used to measure</a:t>
            </a:r>
            <a:endParaRPr/>
          </a:p>
        </p:txBody>
      </p:sp>
      <p:grpSp>
        <p:nvGrpSpPr>
          <p:cNvPr id="1648" name="Google Shape;1648;p140"/>
          <p:cNvGrpSpPr/>
          <p:nvPr/>
        </p:nvGrpSpPr>
        <p:grpSpPr>
          <a:xfrm>
            <a:off x="472500" y="3375061"/>
            <a:ext cx="2116588" cy="616449"/>
            <a:chOff x="630000" y="4500081"/>
            <a:chExt cx="2822117" cy="821932"/>
          </a:xfrm>
        </p:grpSpPr>
        <p:sp>
          <p:nvSpPr>
            <p:cNvPr id="1649" name="Google Shape;1649;p140"/>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650" name="Google Shape;1650;p140"/>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651" name="Google Shape;1651;p140"/>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652" name="Google Shape;1652;p140"/>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653" name="Google Shape;1653;p140"/>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654" name="Google Shape;1654;p140"/>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655" name="Google Shape;1655;p1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4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Operate</a:t>
            </a:r>
            <a:endParaRPr/>
          </a:p>
        </p:txBody>
      </p:sp>
      <p:sp>
        <p:nvSpPr>
          <p:cNvPr id="1661" name="Google Shape;1661;p141"/>
          <p:cNvSpPr txBox="1"/>
          <p:nvPr/>
        </p:nvSpPr>
        <p:spPr>
          <a:xfrm>
            <a:off x="3821954" y="1692549"/>
            <a:ext cx="4773168" cy="1758402"/>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Number of security-related tickets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Build or release delays caused by security alerts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Mean time to compliance</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These can all help support the Continuous Improvement function in the area of security focus</a:t>
            </a:r>
            <a:endParaRPr/>
          </a:p>
        </p:txBody>
      </p:sp>
      <p:grpSp>
        <p:nvGrpSpPr>
          <p:cNvPr id="1662" name="Google Shape;1662;p141"/>
          <p:cNvGrpSpPr/>
          <p:nvPr/>
        </p:nvGrpSpPr>
        <p:grpSpPr>
          <a:xfrm>
            <a:off x="472500" y="3375061"/>
            <a:ext cx="2116588" cy="616449"/>
            <a:chOff x="630000" y="4500081"/>
            <a:chExt cx="2822117" cy="821932"/>
          </a:xfrm>
        </p:grpSpPr>
        <p:sp>
          <p:nvSpPr>
            <p:cNvPr id="1663" name="Google Shape;1663;p141"/>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664" name="Google Shape;1664;p141"/>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665" name="Google Shape;1665;p141"/>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666" name="Google Shape;1666;p141"/>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667" name="Google Shape;1667;p141"/>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668" name="Google Shape;1668;p141"/>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669" name="Google Shape;1669;p141"/>
          <p:cNvSpPr txBox="1"/>
          <p:nvPr/>
        </p:nvSpPr>
        <p:spPr>
          <a:xfrm>
            <a:off x="3787654" y="1120837"/>
            <a:ext cx="2420885" cy="438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Examples</a:t>
            </a:r>
            <a:endParaRPr/>
          </a:p>
        </p:txBody>
      </p:sp>
      <p:sp>
        <p:nvSpPr>
          <p:cNvPr id="1670" name="Google Shape;1670;p1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4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Shifting Security Left – Operate</a:t>
            </a:r>
            <a:endParaRPr/>
          </a:p>
        </p:txBody>
      </p:sp>
      <p:sp>
        <p:nvSpPr>
          <p:cNvPr id="1676" name="Google Shape;1676;p142"/>
          <p:cNvSpPr txBox="1"/>
          <p:nvPr/>
        </p:nvSpPr>
        <p:spPr>
          <a:xfrm>
            <a:off x="3821954" y="1523549"/>
            <a:ext cx="4773168" cy="2096402"/>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One additional layer of protection that a company can employ involves security bug “bounty hunters”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Ethical hackers that can be paid to independently attempt to attack a site or system</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 result in a set of reports on uncovered vulnerabilities and recommended remediations</a:t>
            </a:r>
            <a:endParaRPr/>
          </a:p>
        </p:txBody>
      </p:sp>
      <p:grpSp>
        <p:nvGrpSpPr>
          <p:cNvPr id="1677" name="Google Shape;1677;p142"/>
          <p:cNvGrpSpPr/>
          <p:nvPr/>
        </p:nvGrpSpPr>
        <p:grpSpPr>
          <a:xfrm>
            <a:off x="472500" y="3375061"/>
            <a:ext cx="2116588" cy="616449"/>
            <a:chOff x="630000" y="4500081"/>
            <a:chExt cx="2822117" cy="821932"/>
          </a:xfrm>
        </p:grpSpPr>
        <p:sp>
          <p:nvSpPr>
            <p:cNvPr id="1678" name="Google Shape;1678;p142"/>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679" name="Google Shape;1679;p142"/>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680" name="Google Shape;1680;p142"/>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681" name="Google Shape;1681;p142"/>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682" name="Google Shape;1682;p142"/>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683" name="Google Shape;1683;p142"/>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684" name="Google Shape;1684;p1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4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Moment of Reflection</a:t>
            </a:r>
            <a:endParaRPr/>
          </a:p>
        </p:txBody>
      </p:sp>
      <p:pic>
        <p:nvPicPr>
          <p:cNvPr descr="Reflection with solid fill" id="1691" name="Google Shape;1691;p143"/>
          <p:cNvPicPr preferRelativeResize="0"/>
          <p:nvPr/>
        </p:nvPicPr>
        <p:blipFill rotWithShape="1">
          <a:blip r:embed="rId3">
            <a:alphaModFix/>
          </a:blip>
          <a:srcRect b="0" l="0" r="0" t="0"/>
          <a:stretch/>
        </p:blipFill>
        <p:spPr>
          <a:xfrm>
            <a:off x="3812996" y="300787"/>
            <a:ext cx="685800" cy="685800"/>
          </a:xfrm>
          <a:prstGeom prst="rect">
            <a:avLst/>
          </a:prstGeom>
          <a:noFill/>
          <a:ln>
            <a:noFill/>
          </a:ln>
        </p:spPr>
      </p:pic>
      <p:sp>
        <p:nvSpPr>
          <p:cNvPr id="1692" name="Google Shape;1692;p143"/>
          <p:cNvSpPr txBox="1"/>
          <p:nvPr/>
        </p:nvSpPr>
        <p:spPr>
          <a:xfrm>
            <a:off x="1466636" y="1592173"/>
            <a:ext cx="6210728" cy="195915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What is one Key Performance Indicator (KPI) or metric you would recommend using (or have used) to evaluate the security posture of a system running in production?</a:t>
            </a:r>
            <a:endParaRPr/>
          </a:p>
          <a:p>
            <a:pPr indent="0" lvl="0" marL="0" marR="0" rtl="0" algn="ctr">
              <a:lnSpc>
                <a:spcPct val="100000"/>
              </a:lnSpc>
              <a:spcBef>
                <a:spcPts val="0"/>
              </a:spcBef>
              <a:spcAft>
                <a:spcPts val="0"/>
              </a:spcAft>
              <a:buNone/>
            </a:pPr>
            <a:r>
              <a:t/>
            </a:r>
            <a:endParaRPr b="0" i="0" sz="2100" u="none" cap="none" strike="noStrike">
              <a:solidFill>
                <a:srgbClr val="575757"/>
              </a:solidFill>
              <a:latin typeface="Arial"/>
              <a:ea typeface="Arial"/>
              <a:cs typeface="Arial"/>
              <a:sym typeface="Arial"/>
            </a:endParaRPr>
          </a:p>
          <a:p>
            <a:pPr indent="0" lvl="0" marL="0" marR="0" rtl="0" algn="ctr">
              <a:lnSpc>
                <a:spcPct val="100000"/>
              </a:lnSpc>
              <a:spcBef>
                <a:spcPts val="0"/>
              </a:spcBef>
              <a:spcAft>
                <a:spcPts val="0"/>
              </a:spcAft>
              <a:buNone/>
            </a:pPr>
            <a:r>
              <a:rPr b="0" i="0" lang="en-US" sz="2100" u="none" cap="none" strike="noStrike">
                <a:solidFill>
                  <a:srgbClr val="575757"/>
                </a:solidFill>
                <a:latin typeface="Arial"/>
                <a:ea typeface="Arial"/>
                <a:cs typeface="Arial"/>
                <a:sym typeface="Arial"/>
              </a:rPr>
              <a:t>Type your answer in chat</a:t>
            </a:r>
            <a:endParaRPr/>
          </a:p>
        </p:txBody>
      </p:sp>
      <p:sp>
        <p:nvSpPr>
          <p:cNvPr id="1693" name="Google Shape;1693;p1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4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Other Key Considerations - SAST</a:t>
            </a:r>
            <a:endParaRPr/>
          </a:p>
        </p:txBody>
      </p:sp>
      <p:sp>
        <p:nvSpPr>
          <p:cNvPr id="1699" name="Google Shape;1699;p144"/>
          <p:cNvSpPr txBox="1"/>
          <p:nvPr/>
        </p:nvSpPr>
        <p:spPr>
          <a:xfrm>
            <a:off x="3821954" y="961200"/>
            <a:ext cx="4773168" cy="3221100"/>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Be aware that SAST tools have the propensity for false positives (depending on tooling employed)</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Tools may err on the side of caution with security scans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Might require that an organization customize the tool to more accurately report on environment and application</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Otherwise, teams run the risk of wasting time on non-value add activities, impeding “frictionless security”</a:t>
            </a:r>
            <a:endParaRPr/>
          </a:p>
        </p:txBody>
      </p:sp>
      <p:grpSp>
        <p:nvGrpSpPr>
          <p:cNvPr id="1700" name="Google Shape;1700;p144"/>
          <p:cNvGrpSpPr/>
          <p:nvPr/>
        </p:nvGrpSpPr>
        <p:grpSpPr>
          <a:xfrm>
            <a:off x="472500" y="3375061"/>
            <a:ext cx="2116588" cy="616449"/>
            <a:chOff x="630000" y="4500081"/>
            <a:chExt cx="2822117" cy="821932"/>
          </a:xfrm>
        </p:grpSpPr>
        <p:sp>
          <p:nvSpPr>
            <p:cNvPr id="1701" name="Google Shape;1701;p144"/>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702" name="Google Shape;1702;p144"/>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703" name="Google Shape;1703;p144"/>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704" name="Google Shape;1704;p144"/>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705" name="Google Shape;1705;p144"/>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706" name="Google Shape;1706;p144"/>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707" name="Google Shape;1707;p1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45"/>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Other Key Considerations - Containers</a:t>
            </a:r>
            <a:endParaRPr/>
          </a:p>
        </p:txBody>
      </p:sp>
      <p:sp>
        <p:nvSpPr>
          <p:cNvPr id="1713" name="Google Shape;1713;p145"/>
          <p:cNvSpPr txBox="1"/>
          <p:nvPr/>
        </p:nvSpPr>
        <p:spPr>
          <a:xfrm>
            <a:off x="3821954" y="1334762"/>
            <a:ext cx="4773168" cy="2473977"/>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If application profile includes containers or container orchestration (k8s), additional consideration required relative to security of images</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Tools like Aqua (</a:t>
            </a:r>
            <a:r>
              <a:rPr b="0" i="0" lang="en-US" sz="1350" u="sng" cap="none" strike="noStrike">
                <a:solidFill>
                  <a:schemeClr val="lt1"/>
                </a:solidFill>
                <a:latin typeface="Arial"/>
                <a:ea typeface="Arial"/>
                <a:cs typeface="Arial"/>
                <a:sym typeface="Arial"/>
                <a:hlinkClick r:id="rId3">
                  <a:extLst>
                    <a:ext uri="{A12FA001-AC4F-418D-AE19-62706E023703}">
                      <ahyp:hlinkClr val="tx"/>
                    </a:ext>
                  </a:extLst>
                </a:hlinkClick>
              </a:rPr>
              <a:t>https://www.aquasec.com/</a:t>
            </a:r>
            <a:r>
              <a:rPr b="0" i="0" lang="en-US" sz="1350" u="none" cap="none" strike="noStrike">
                <a:solidFill>
                  <a:schemeClr val="lt1"/>
                </a:solidFill>
                <a:latin typeface="Arial"/>
                <a:ea typeface="Arial"/>
                <a:cs typeface="Arial"/>
                <a:sym typeface="Arial"/>
              </a:rPr>
              <a:t>) and Prisma Cloud (</a:t>
            </a:r>
            <a:r>
              <a:rPr b="0" i="0" lang="en-US" sz="1350" u="sng" cap="none" strike="noStrike">
                <a:solidFill>
                  <a:schemeClr val="lt1"/>
                </a:solidFill>
                <a:latin typeface="Arial"/>
                <a:ea typeface="Arial"/>
                <a:cs typeface="Arial"/>
                <a:sym typeface="Arial"/>
                <a:hlinkClick r:id="rId4">
                  <a:extLst>
                    <a:ext uri="{A12FA001-AC4F-418D-AE19-62706E023703}">
                      <ahyp:hlinkClr val="tx"/>
                    </a:ext>
                  </a:extLst>
                </a:hlinkClick>
              </a:rPr>
              <a:t>https://docs.paloaltonetworks.com/prisma/prisma-cloud/</a:t>
            </a:r>
            <a:r>
              <a:rPr b="0" i="0" lang="en-US" sz="1350" u="none" cap="none" strike="noStrike">
                <a:solidFill>
                  <a:schemeClr val="lt1"/>
                </a:solidFill>
                <a:latin typeface="Arial"/>
                <a:ea typeface="Arial"/>
                <a:cs typeface="Arial"/>
                <a:sym typeface="Arial"/>
              </a:rPr>
              <a:t>) can help with scanning of container images</a:t>
            </a:r>
            <a:endParaRPr/>
          </a:p>
        </p:txBody>
      </p:sp>
      <p:grpSp>
        <p:nvGrpSpPr>
          <p:cNvPr id="1714" name="Google Shape;1714;p145"/>
          <p:cNvGrpSpPr/>
          <p:nvPr/>
        </p:nvGrpSpPr>
        <p:grpSpPr>
          <a:xfrm>
            <a:off x="472500" y="3375061"/>
            <a:ext cx="2116588" cy="616449"/>
            <a:chOff x="630000" y="4500081"/>
            <a:chExt cx="2822117" cy="821932"/>
          </a:xfrm>
        </p:grpSpPr>
        <p:sp>
          <p:nvSpPr>
            <p:cNvPr id="1715" name="Google Shape;1715;p145"/>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716" name="Google Shape;1716;p145"/>
            <p:cNvPicPr preferRelativeResize="0"/>
            <p:nvPr/>
          </p:nvPicPr>
          <p:blipFill rotWithShape="1">
            <a:blip r:embed="rId5">
              <a:alphaModFix/>
            </a:blip>
            <a:srcRect b="0" l="0" r="0" t="0"/>
            <a:stretch/>
          </p:blipFill>
          <p:spPr>
            <a:xfrm>
              <a:off x="1119882" y="4691901"/>
              <a:ext cx="457200" cy="457200"/>
            </a:xfrm>
            <a:prstGeom prst="rect">
              <a:avLst/>
            </a:prstGeom>
            <a:noFill/>
            <a:ln>
              <a:noFill/>
            </a:ln>
          </p:spPr>
        </p:pic>
        <p:pic>
          <p:nvPicPr>
            <p:cNvPr descr="Lock with solid fill" id="1717" name="Google Shape;1717;p145"/>
            <p:cNvPicPr preferRelativeResize="0"/>
            <p:nvPr/>
          </p:nvPicPr>
          <p:blipFill rotWithShape="1">
            <a:blip r:embed="rId5">
              <a:alphaModFix/>
            </a:blip>
            <a:srcRect b="0" l="0" r="0" t="0"/>
            <a:stretch/>
          </p:blipFill>
          <p:spPr>
            <a:xfrm>
              <a:off x="2025757" y="4691901"/>
              <a:ext cx="457200" cy="457200"/>
            </a:xfrm>
            <a:prstGeom prst="rect">
              <a:avLst/>
            </a:prstGeom>
            <a:noFill/>
            <a:ln>
              <a:noFill/>
            </a:ln>
          </p:spPr>
        </p:pic>
        <p:pic>
          <p:nvPicPr>
            <p:cNvPr descr="Lock with solid fill" id="1718" name="Google Shape;1718;p145"/>
            <p:cNvPicPr preferRelativeResize="0"/>
            <p:nvPr/>
          </p:nvPicPr>
          <p:blipFill rotWithShape="1">
            <a:blip r:embed="rId5">
              <a:alphaModFix/>
            </a:blip>
            <a:srcRect b="0" l="0" r="0" t="0"/>
            <a:stretch/>
          </p:blipFill>
          <p:spPr>
            <a:xfrm>
              <a:off x="2931632" y="4691900"/>
              <a:ext cx="457200" cy="457200"/>
            </a:xfrm>
            <a:prstGeom prst="rect">
              <a:avLst/>
            </a:prstGeom>
            <a:noFill/>
            <a:ln>
              <a:noFill/>
            </a:ln>
          </p:spPr>
        </p:pic>
        <p:cxnSp>
          <p:nvCxnSpPr>
            <p:cNvPr id="1719" name="Google Shape;1719;p145"/>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720" name="Google Shape;1720;p145"/>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721" name="Google Shape;1721;p1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46"/>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Other Key Considerations – Sensitive Config</a:t>
            </a:r>
            <a:endParaRPr/>
          </a:p>
        </p:txBody>
      </p:sp>
      <p:sp>
        <p:nvSpPr>
          <p:cNvPr id="1727" name="Google Shape;1727;p146"/>
          <p:cNvSpPr txBox="1"/>
          <p:nvPr/>
        </p:nvSpPr>
        <p:spPr>
          <a:xfrm>
            <a:off x="3821954" y="1184502"/>
            <a:ext cx="4773168" cy="2774496"/>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Sensitive configuration data and app secrets (e.g., connection strings, passwords, etc.) should never be hardcoded in source</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Run the risk of checking into and exposing via source control</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Tools like truffleHog (</a:t>
            </a:r>
            <a:r>
              <a:rPr b="0" i="0" lang="en-US" sz="1350" u="sng" cap="none" strike="noStrike">
                <a:solidFill>
                  <a:schemeClr val="lt1"/>
                </a:solidFill>
                <a:latin typeface="Arial"/>
                <a:ea typeface="Arial"/>
                <a:cs typeface="Arial"/>
                <a:sym typeface="Arial"/>
                <a:hlinkClick r:id="rId3">
                  <a:extLst>
                    <a:ext uri="{A12FA001-AC4F-418D-AE19-62706E023703}">
                      <ahyp:hlinkClr val="tx"/>
                    </a:ext>
                  </a:extLst>
                </a:hlinkClick>
              </a:rPr>
              <a:t>https://github.com/dxa4481/truffleHog/</a:t>
            </a:r>
            <a:r>
              <a:rPr b="0" i="0" lang="en-US" sz="1350" u="none" cap="none" strike="noStrike">
                <a:solidFill>
                  <a:schemeClr val="lt1"/>
                </a:solidFill>
                <a:latin typeface="Arial"/>
                <a:ea typeface="Arial"/>
                <a:cs typeface="Arial"/>
                <a:sym typeface="Arial"/>
              </a:rPr>
              <a:t>) can help with GitHub repo scanning</a:t>
            </a:r>
            <a:endParaRPr/>
          </a:p>
        </p:txBody>
      </p:sp>
      <p:grpSp>
        <p:nvGrpSpPr>
          <p:cNvPr id="1728" name="Google Shape;1728;p146"/>
          <p:cNvGrpSpPr/>
          <p:nvPr/>
        </p:nvGrpSpPr>
        <p:grpSpPr>
          <a:xfrm>
            <a:off x="472500" y="3375061"/>
            <a:ext cx="2116588" cy="616449"/>
            <a:chOff x="630000" y="4500081"/>
            <a:chExt cx="2822117" cy="821932"/>
          </a:xfrm>
        </p:grpSpPr>
        <p:sp>
          <p:nvSpPr>
            <p:cNvPr id="1729" name="Google Shape;1729;p146"/>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730" name="Google Shape;1730;p146"/>
            <p:cNvPicPr preferRelativeResize="0"/>
            <p:nvPr/>
          </p:nvPicPr>
          <p:blipFill rotWithShape="1">
            <a:blip r:embed="rId4">
              <a:alphaModFix/>
            </a:blip>
            <a:srcRect b="0" l="0" r="0" t="0"/>
            <a:stretch/>
          </p:blipFill>
          <p:spPr>
            <a:xfrm>
              <a:off x="1119882" y="4691901"/>
              <a:ext cx="457200" cy="457200"/>
            </a:xfrm>
            <a:prstGeom prst="rect">
              <a:avLst/>
            </a:prstGeom>
            <a:noFill/>
            <a:ln>
              <a:noFill/>
            </a:ln>
          </p:spPr>
        </p:pic>
        <p:pic>
          <p:nvPicPr>
            <p:cNvPr descr="Lock with solid fill" id="1731" name="Google Shape;1731;p146"/>
            <p:cNvPicPr preferRelativeResize="0"/>
            <p:nvPr/>
          </p:nvPicPr>
          <p:blipFill rotWithShape="1">
            <a:blip r:embed="rId4">
              <a:alphaModFix/>
            </a:blip>
            <a:srcRect b="0" l="0" r="0" t="0"/>
            <a:stretch/>
          </p:blipFill>
          <p:spPr>
            <a:xfrm>
              <a:off x="2025757" y="4691901"/>
              <a:ext cx="457200" cy="457200"/>
            </a:xfrm>
            <a:prstGeom prst="rect">
              <a:avLst/>
            </a:prstGeom>
            <a:noFill/>
            <a:ln>
              <a:noFill/>
            </a:ln>
          </p:spPr>
        </p:pic>
        <p:pic>
          <p:nvPicPr>
            <p:cNvPr descr="Lock with solid fill" id="1732" name="Google Shape;1732;p146"/>
            <p:cNvPicPr preferRelativeResize="0"/>
            <p:nvPr/>
          </p:nvPicPr>
          <p:blipFill rotWithShape="1">
            <a:blip r:embed="rId4">
              <a:alphaModFix/>
            </a:blip>
            <a:srcRect b="0" l="0" r="0" t="0"/>
            <a:stretch/>
          </p:blipFill>
          <p:spPr>
            <a:xfrm>
              <a:off x="2931632" y="4691900"/>
              <a:ext cx="457200" cy="457200"/>
            </a:xfrm>
            <a:prstGeom prst="rect">
              <a:avLst/>
            </a:prstGeom>
            <a:noFill/>
            <a:ln>
              <a:noFill/>
            </a:ln>
          </p:spPr>
        </p:pic>
        <p:cxnSp>
          <p:nvCxnSpPr>
            <p:cNvPr id="1733" name="Google Shape;1733;p146"/>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734" name="Google Shape;1734;p146"/>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735" name="Google Shape;1735;p1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Typical Gantt Chart</a:t>
            </a:r>
            <a:endParaRPr/>
          </a:p>
        </p:txBody>
      </p:sp>
      <p:sp>
        <p:nvSpPr>
          <p:cNvPr id="377" name="Google Shape;377;p15"/>
          <p:cNvSpPr txBox="1"/>
          <p:nvPr>
            <p:ph idx="1" type="subTitle"/>
          </p:nvPr>
        </p:nvSpPr>
        <p:spPr>
          <a:xfrm>
            <a:off x="1730347" y="2213708"/>
            <a:ext cx="5710933" cy="2243891"/>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t/>
            </a:r>
            <a:endParaRPr/>
          </a:p>
        </p:txBody>
      </p:sp>
      <p:sp>
        <p:nvSpPr>
          <p:cNvPr id="378" name="Google Shape;378;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descr="excel gantt chart template" id="379" name="Google Shape;379;p15"/>
          <p:cNvPicPr preferRelativeResize="0"/>
          <p:nvPr/>
        </p:nvPicPr>
        <p:blipFill rotWithShape="1">
          <a:blip r:embed="rId3">
            <a:alphaModFix/>
          </a:blip>
          <a:srcRect b="0" l="0" r="0" t="0"/>
          <a:stretch/>
        </p:blipFill>
        <p:spPr>
          <a:xfrm>
            <a:off x="1240472" y="1185333"/>
            <a:ext cx="6663055" cy="385230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4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Other Key Considerations – Sensitive Config</a:t>
            </a:r>
            <a:endParaRPr/>
          </a:p>
        </p:txBody>
      </p:sp>
      <p:sp>
        <p:nvSpPr>
          <p:cNvPr id="1741" name="Google Shape;1741;p147"/>
          <p:cNvSpPr txBox="1"/>
          <p:nvPr/>
        </p:nvSpPr>
        <p:spPr>
          <a:xfrm>
            <a:off x="3821954" y="1844296"/>
            <a:ext cx="4773168" cy="1454909"/>
          </a:xfrm>
          <a:prstGeom prst="rect">
            <a:avLst/>
          </a:prstGeom>
          <a:noFill/>
          <a:ln>
            <a:noFill/>
          </a:ln>
        </p:spPr>
        <p:txBody>
          <a:bodyPr anchorCtr="0" anchor="t" bIns="91400" lIns="91400" spcFirstLastPara="1" rIns="91400" wrap="square" tIns="91400">
            <a:noAutofit/>
          </a:bodyPr>
          <a:lstStyle/>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Other platforms include built-in support</a:t>
            </a:r>
            <a:endParaRPr/>
          </a:p>
          <a:p>
            <a:pPr indent="-323842" lvl="0" marL="457189" marR="0" rtl="0" algn="l">
              <a:lnSpc>
                <a:spcPct val="15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Services like AWS KMS or Azure Key Vault can provide dynamic linking of secure config into the CI/CD pipeline</a:t>
            </a:r>
            <a:endParaRPr/>
          </a:p>
        </p:txBody>
      </p:sp>
      <p:grpSp>
        <p:nvGrpSpPr>
          <p:cNvPr id="1742" name="Google Shape;1742;p147"/>
          <p:cNvGrpSpPr/>
          <p:nvPr/>
        </p:nvGrpSpPr>
        <p:grpSpPr>
          <a:xfrm>
            <a:off x="472500" y="3375061"/>
            <a:ext cx="2116588" cy="616449"/>
            <a:chOff x="630000" y="4500081"/>
            <a:chExt cx="2822117" cy="821932"/>
          </a:xfrm>
        </p:grpSpPr>
        <p:sp>
          <p:nvSpPr>
            <p:cNvPr id="1743" name="Google Shape;1743;p147"/>
            <p:cNvSpPr/>
            <p:nvPr/>
          </p:nvSpPr>
          <p:spPr>
            <a:xfrm>
              <a:off x="630000" y="4500081"/>
              <a:ext cx="2822117" cy="821932"/>
            </a:xfrm>
            <a:prstGeom prst="leftArrow">
              <a:avLst>
                <a:gd fmla="val 50000" name="adj1"/>
                <a:gd fmla="val 50000" name="adj2"/>
              </a:avLst>
            </a:prstGeom>
            <a:solidFill>
              <a:schemeClr val="lt1"/>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pic>
          <p:nvPicPr>
            <p:cNvPr descr="Lock with solid fill" id="1744" name="Google Shape;1744;p147"/>
            <p:cNvPicPr preferRelativeResize="0"/>
            <p:nvPr/>
          </p:nvPicPr>
          <p:blipFill rotWithShape="1">
            <a:blip r:embed="rId3">
              <a:alphaModFix/>
            </a:blip>
            <a:srcRect b="0" l="0" r="0" t="0"/>
            <a:stretch/>
          </p:blipFill>
          <p:spPr>
            <a:xfrm>
              <a:off x="1119882" y="4691901"/>
              <a:ext cx="457200" cy="457200"/>
            </a:xfrm>
            <a:prstGeom prst="rect">
              <a:avLst/>
            </a:prstGeom>
            <a:noFill/>
            <a:ln>
              <a:noFill/>
            </a:ln>
          </p:spPr>
        </p:pic>
        <p:pic>
          <p:nvPicPr>
            <p:cNvPr descr="Lock with solid fill" id="1745" name="Google Shape;1745;p147"/>
            <p:cNvPicPr preferRelativeResize="0"/>
            <p:nvPr/>
          </p:nvPicPr>
          <p:blipFill rotWithShape="1">
            <a:blip r:embed="rId3">
              <a:alphaModFix/>
            </a:blip>
            <a:srcRect b="0" l="0" r="0" t="0"/>
            <a:stretch/>
          </p:blipFill>
          <p:spPr>
            <a:xfrm>
              <a:off x="2025757" y="4691901"/>
              <a:ext cx="457200" cy="457200"/>
            </a:xfrm>
            <a:prstGeom prst="rect">
              <a:avLst/>
            </a:prstGeom>
            <a:noFill/>
            <a:ln>
              <a:noFill/>
            </a:ln>
          </p:spPr>
        </p:pic>
        <p:pic>
          <p:nvPicPr>
            <p:cNvPr descr="Lock with solid fill" id="1746" name="Google Shape;1746;p147"/>
            <p:cNvPicPr preferRelativeResize="0"/>
            <p:nvPr/>
          </p:nvPicPr>
          <p:blipFill rotWithShape="1">
            <a:blip r:embed="rId3">
              <a:alphaModFix/>
            </a:blip>
            <a:srcRect b="0" l="0" r="0" t="0"/>
            <a:stretch/>
          </p:blipFill>
          <p:spPr>
            <a:xfrm>
              <a:off x="2931632" y="4691900"/>
              <a:ext cx="457200" cy="457200"/>
            </a:xfrm>
            <a:prstGeom prst="rect">
              <a:avLst/>
            </a:prstGeom>
            <a:noFill/>
            <a:ln>
              <a:noFill/>
            </a:ln>
          </p:spPr>
        </p:pic>
        <p:cxnSp>
          <p:nvCxnSpPr>
            <p:cNvPr id="1747" name="Google Shape;1747;p147"/>
            <p:cNvCxnSpPr/>
            <p:nvPr/>
          </p:nvCxnSpPr>
          <p:spPr>
            <a:xfrm flipH="1">
              <a:off x="2452132" y="4920500"/>
              <a:ext cx="448675" cy="1"/>
            </a:xfrm>
            <a:prstGeom prst="straightConnector1">
              <a:avLst/>
            </a:prstGeom>
            <a:noFill/>
            <a:ln cap="rnd" cmpd="sng" w="28575">
              <a:solidFill>
                <a:srgbClr val="8C8C8C"/>
              </a:solidFill>
              <a:prstDash val="dash"/>
              <a:round/>
              <a:headEnd len="sm" w="sm" type="none"/>
              <a:tailEnd len="med" w="med" type="triangle"/>
            </a:ln>
          </p:spPr>
        </p:cxnSp>
        <p:cxnSp>
          <p:nvCxnSpPr>
            <p:cNvPr id="1748" name="Google Shape;1748;p147"/>
            <p:cNvCxnSpPr/>
            <p:nvPr/>
          </p:nvCxnSpPr>
          <p:spPr>
            <a:xfrm flipH="1">
              <a:off x="1577082" y="4920500"/>
              <a:ext cx="385392" cy="1"/>
            </a:xfrm>
            <a:prstGeom prst="straightConnector1">
              <a:avLst/>
            </a:prstGeom>
            <a:noFill/>
            <a:ln cap="rnd" cmpd="sng" w="28575">
              <a:solidFill>
                <a:srgbClr val="8C8C8C"/>
              </a:solidFill>
              <a:prstDash val="dash"/>
              <a:round/>
              <a:headEnd len="sm" w="sm" type="none"/>
              <a:tailEnd len="med" w="med" type="triangle"/>
            </a:ln>
          </p:spPr>
        </p:cxnSp>
      </p:grpSp>
      <p:sp>
        <p:nvSpPr>
          <p:cNvPr id="1749" name="Google Shape;1749;p1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4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80305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Security “baked” into the process end-to-end</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Promotes secure by design and defense in depth</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Increased efficiency in verifying security through automation</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Faster recovery times if security breach occurs</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Enables measurement and objective assessment of security posture</a:t>
            </a:r>
            <a:endParaRPr/>
          </a:p>
        </p:txBody>
      </p:sp>
      <p:pic>
        <p:nvPicPr>
          <p:cNvPr descr="Scales of justice with solid fill" id="1758" name="Google Shape;1758;p148"/>
          <p:cNvPicPr preferRelativeResize="0"/>
          <p:nvPr/>
        </p:nvPicPr>
        <p:blipFill rotWithShape="1">
          <a:blip r:embed="rId3">
            <a:alphaModFix/>
          </a:blip>
          <a:srcRect b="0" l="0" r="0" t="0"/>
          <a:stretch/>
        </p:blipFill>
        <p:spPr>
          <a:xfrm>
            <a:off x="7509500" y="806255"/>
            <a:ext cx="685800" cy="685800"/>
          </a:xfrm>
          <a:prstGeom prst="rect">
            <a:avLst/>
          </a:prstGeom>
          <a:noFill/>
          <a:ln>
            <a:noFill/>
          </a:ln>
        </p:spPr>
      </p:pic>
      <p:sp>
        <p:nvSpPr>
          <p:cNvPr id="1759" name="Google Shape;1759;p1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49"/>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DevSecOps</a:t>
            </a:r>
            <a:endParaRPr/>
          </a:p>
        </p:txBody>
      </p:sp>
      <p:sp>
        <p:nvSpPr>
          <p:cNvPr id="1766" name="Google Shape;1766;p149"/>
          <p:cNvSpPr txBox="1"/>
          <p:nvPr/>
        </p:nvSpPr>
        <p:spPr>
          <a:xfrm>
            <a:off x="4156236" y="991723"/>
            <a:ext cx="2143483" cy="438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Potential Benefits</a:t>
            </a:r>
            <a:endParaRPr/>
          </a:p>
        </p:txBody>
      </p:sp>
      <p:sp>
        <p:nvSpPr>
          <p:cNvPr id="1767" name="Google Shape;1767;p149"/>
          <p:cNvSpPr txBox="1"/>
          <p:nvPr/>
        </p:nvSpPr>
        <p:spPr>
          <a:xfrm>
            <a:off x="4404135" y="1821112"/>
            <a:ext cx="4343049" cy="153118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Knowledge gaps about security, a complex subject</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Additional complexity and friction in pipeline</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Potential for developer overload</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False positives breed “noise” and can lead to “boy who cried wolf”</a:t>
            </a:r>
            <a:endParaRPr/>
          </a:p>
        </p:txBody>
      </p:sp>
      <p:pic>
        <p:nvPicPr>
          <p:cNvPr descr="Scales of justice with solid fill" id="1768" name="Google Shape;1768;p149"/>
          <p:cNvPicPr preferRelativeResize="0"/>
          <p:nvPr/>
        </p:nvPicPr>
        <p:blipFill rotWithShape="1">
          <a:blip r:embed="rId3">
            <a:alphaModFix/>
          </a:blip>
          <a:srcRect b="0" l="0" r="0" t="0"/>
          <a:stretch/>
        </p:blipFill>
        <p:spPr>
          <a:xfrm>
            <a:off x="7509500" y="806255"/>
            <a:ext cx="685800" cy="685800"/>
          </a:xfrm>
          <a:prstGeom prst="rect">
            <a:avLst/>
          </a:prstGeom>
          <a:noFill/>
          <a:ln>
            <a:noFill/>
          </a:ln>
        </p:spPr>
      </p:pic>
      <p:sp>
        <p:nvSpPr>
          <p:cNvPr id="1769" name="Google Shape;1769;p1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5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LAB:</a:t>
            </a:r>
            <a:endParaRPr/>
          </a:p>
        </p:txBody>
      </p:sp>
      <p:sp>
        <p:nvSpPr>
          <p:cNvPr id="1775" name="Google Shape;1775;p150"/>
          <p:cNvSpPr txBox="1"/>
          <p:nvPr>
            <p:ph idx="1" type="body"/>
          </p:nvPr>
        </p:nvSpPr>
        <p:spPr>
          <a:xfrm>
            <a:off x="3339830" y="861170"/>
            <a:ext cx="5161500" cy="3989039"/>
          </a:xfrm>
          <a:prstGeom prst="rect">
            <a:avLst/>
          </a:prstGeom>
          <a:noFill/>
          <a:ln>
            <a:noFill/>
          </a:ln>
        </p:spPr>
        <p:txBody>
          <a:bodyPr anchorCtr="0" anchor="ctr" bIns="45700" lIns="91425" spcFirstLastPara="1" rIns="91425" wrap="square" tIns="45700">
            <a:noAutofit/>
          </a:bodyPr>
          <a:lstStyle/>
          <a:p>
            <a:pPr indent="-228600" lvl="0" marL="457200" rtl="0" algn="l">
              <a:lnSpc>
                <a:spcPct val="90000"/>
              </a:lnSpc>
              <a:spcBef>
                <a:spcPts val="1000"/>
              </a:spcBef>
              <a:spcAft>
                <a:spcPts val="0"/>
              </a:spcAft>
              <a:buClr>
                <a:srgbClr val="FFFFFF"/>
              </a:buClr>
              <a:buSzPts val="1200"/>
              <a:buNone/>
            </a:pPr>
            <a:r>
              <a:rPr lang="en-US"/>
              <a:t>TODO: Get a diagram that outlines the toolset used at Capital Group. Have associates review it and do some Googling on each tool and document a 2 – 3  sentence description based on the results of their research.</a:t>
            </a:r>
            <a:endParaRPr/>
          </a:p>
          <a:p>
            <a:pPr indent="-228600" lvl="0" marL="457200" rtl="0" algn="l">
              <a:lnSpc>
                <a:spcPct val="90000"/>
              </a:lnSpc>
              <a:spcBef>
                <a:spcPts val="1000"/>
              </a:spcBef>
              <a:spcAft>
                <a:spcPts val="0"/>
              </a:spcAft>
              <a:buClr>
                <a:srgbClr val="FFFFFF"/>
              </a:buClr>
              <a:buSzPts val="1200"/>
              <a:buNone/>
            </a:pPr>
            <a:r>
              <a:t/>
            </a:r>
            <a:endParaRPr/>
          </a:p>
        </p:txBody>
      </p:sp>
      <p:sp>
        <p:nvSpPr>
          <p:cNvPr id="1776" name="Google Shape;1776;p150"/>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Review the Capital Group DevSecOps Toolset</a:t>
            </a:r>
            <a:endParaRPr/>
          </a:p>
        </p:txBody>
      </p:sp>
      <p:sp>
        <p:nvSpPr>
          <p:cNvPr id="1777" name="Google Shape;1777;p1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51"/>
          <p:cNvSpPr txBox="1"/>
          <p:nvPr>
            <p:ph type="title"/>
          </p:nvPr>
        </p:nvSpPr>
        <p:spPr>
          <a:xfrm>
            <a:off x="705000" y="1916700"/>
            <a:ext cx="8520600" cy="1122926"/>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Introduction to Test-Driven Development (TDD)</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5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Benefits to be experienced with automated testing</a:t>
            </a:r>
            <a:endParaRPr/>
          </a:p>
        </p:txBody>
      </p:sp>
      <p:sp>
        <p:nvSpPr>
          <p:cNvPr id="1788" name="Google Shape;1788;p152"/>
          <p:cNvSpPr txBox="1"/>
          <p:nvPr/>
        </p:nvSpPr>
        <p:spPr>
          <a:xfrm>
            <a:off x="472050" y="1931729"/>
            <a:ext cx="1648844" cy="569700"/>
          </a:xfrm>
          <a:prstGeom prst="rect">
            <a:avLst/>
          </a:prstGeom>
          <a:noFill/>
          <a:ln>
            <a:noFill/>
          </a:ln>
        </p:spPr>
        <p:txBody>
          <a:bodyPr anchorCtr="0" anchor="t"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Greater shared success </a:t>
            </a:r>
            <a:endParaRPr/>
          </a:p>
          <a:p>
            <a:pPr indent="0" lvl="3"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(as tests can be tied to requirements)</a:t>
            </a:r>
            <a:endParaRPr/>
          </a:p>
        </p:txBody>
      </p:sp>
      <p:sp>
        <p:nvSpPr>
          <p:cNvPr id="1789" name="Google Shape;1789;p152"/>
          <p:cNvSpPr txBox="1"/>
          <p:nvPr/>
        </p:nvSpPr>
        <p:spPr>
          <a:xfrm>
            <a:off x="2655885" y="1931729"/>
            <a:ext cx="1648844" cy="569700"/>
          </a:xfrm>
          <a:prstGeom prst="rect">
            <a:avLst/>
          </a:prstGeom>
          <a:noFill/>
          <a:ln>
            <a:noFill/>
          </a:ln>
        </p:spPr>
        <p:txBody>
          <a:bodyPr anchorCtr="0" anchor="t"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Cleaner code</a:t>
            </a:r>
            <a:endParaRPr/>
          </a:p>
        </p:txBody>
      </p:sp>
      <p:sp>
        <p:nvSpPr>
          <p:cNvPr id="1790" name="Google Shape;1790;p152"/>
          <p:cNvSpPr txBox="1"/>
          <p:nvPr/>
        </p:nvSpPr>
        <p:spPr>
          <a:xfrm>
            <a:off x="4839720" y="1931729"/>
            <a:ext cx="1648844" cy="569700"/>
          </a:xfrm>
          <a:prstGeom prst="rect">
            <a:avLst/>
          </a:prstGeom>
          <a:noFill/>
          <a:ln>
            <a:noFill/>
          </a:ln>
        </p:spPr>
        <p:txBody>
          <a:bodyPr anchorCtr="0" anchor="t"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Guaranteed system documentation</a:t>
            </a:r>
            <a:endParaRPr/>
          </a:p>
        </p:txBody>
      </p:sp>
      <p:sp>
        <p:nvSpPr>
          <p:cNvPr id="1791" name="Google Shape;1791;p152"/>
          <p:cNvSpPr txBox="1"/>
          <p:nvPr/>
        </p:nvSpPr>
        <p:spPr>
          <a:xfrm>
            <a:off x="7023556" y="1931729"/>
            <a:ext cx="1648844" cy="569700"/>
          </a:xfrm>
          <a:prstGeom prst="rect">
            <a:avLst/>
          </a:prstGeom>
          <a:noFill/>
          <a:ln>
            <a:noFill/>
          </a:ln>
        </p:spPr>
        <p:txBody>
          <a:bodyPr anchorCtr="0" anchor="t"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Improved quality</a:t>
            </a:r>
            <a:endParaRPr/>
          </a:p>
        </p:txBody>
      </p:sp>
      <p:sp>
        <p:nvSpPr>
          <p:cNvPr id="1792" name="Google Shape;1792;p152"/>
          <p:cNvSpPr txBox="1"/>
          <p:nvPr/>
        </p:nvSpPr>
        <p:spPr>
          <a:xfrm>
            <a:off x="1563967" y="3601781"/>
            <a:ext cx="1648844" cy="569700"/>
          </a:xfrm>
          <a:prstGeom prst="rect">
            <a:avLst/>
          </a:prstGeom>
          <a:noFill/>
          <a:ln>
            <a:noFill/>
          </a:ln>
        </p:spPr>
        <p:txBody>
          <a:bodyPr anchorCtr="0" anchor="t"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Reduced fear</a:t>
            </a:r>
            <a:endParaRPr/>
          </a:p>
        </p:txBody>
      </p:sp>
      <p:sp>
        <p:nvSpPr>
          <p:cNvPr id="1793" name="Google Shape;1793;p152"/>
          <p:cNvSpPr txBox="1"/>
          <p:nvPr/>
        </p:nvSpPr>
        <p:spPr>
          <a:xfrm>
            <a:off x="3747802" y="3601781"/>
            <a:ext cx="1648844" cy="569700"/>
          </a:xfrm>
          <a:prstGeom prst="rect">
            <a:avLst/>
          </a:prstGeom>
          <a:noFill/>
          <a:ln>
            <a:noFill/>
          </a:ln>
        </p:spPr>
        <p:txBody>
          <a:bodyPr anchorCtr="0" anchor="t"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Improved regression protection</a:t>
            </a:r>
            <a:endParaRPr/>
          </a:p>
        </p:txBody>
      </p:sp>
      <p:sp>
        <p:nvSpPr>
          <p:cNvPr id="1794" name="Google Shape;1794;p152"/>
          <p:cNvSpPr txBox="1"/>
          <p:nvPr/>
        </p:nvSpPr>
        <p:spPr>
          <a:xfrm>
            <a:off x="5931637" y="3601781"/>
            <a:ext cx="1648844" cy="569700"/>
          </a:xfrm>
          <a:prstGeom prst="rect">
            <a:avLst/>
          </a:prstGeom>
          <a:noFill/>
          <a:ln>
            <a:noFill/>
          </a:ln>
        </p:spPr>
        <p:txBody>
          <a:bodyPr anchorCtr="0" anchor="t"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Greater streamlining to the approach </a:t>
            </a:r>
            <a:endParaRPr/>
          </a:p>
          <a:p>
            <a:pPr indent="0" lvl="3"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(small bites, avoidance of premature optimization, structured flow)</a:t>
            </a:r>
            <a:endParaRPr/>
          </a:p>
        </p:txBody>
      </p:sp>
      <p:grpSp>
        <p:nvGrpSpPr>
          <p:cNvPr id="1795" name="Google Shape;1795;p152"/>
          <p:cNvGrpSpPr/>
          <p:nvPr/>
        </p:nvGrpSpPr>
        <p:grpSpPr>
          <a:xfrm>
            <a:off x="885373" y="1151435"/>
            <a:ext cx="822197" cy="822960"/>
            <a:chOff x="5273801" y="2606040"/>
            <a:chExt cx="1644396" cy="1645920"/>
          </a:xfrm>
        </p:grpSpPr>
        <p:sp>
          <p:nvSpPr>
            <p:cNvPr id="1796" name="Google Shape;1796;p152"/>
            <p:cNvSpPr/>
            <p:nvPr/>
          </p:nvSpPr>
          <p:spPr>
            <a:xfrm>
              <a:off x="5273801" y="2606040"/>
              <a:ext cx="1644396" cy="16459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797" name="Google Shape;1797;p152"/>
            <p:cNvGrpSpPr/>
            <p:nvPr/>
          </p:nvGrpSpPr>
          <p:grpSpPr>
            <a:xfrm>
              <a:off x="5343905" y="2937510"/>
              <a:ext cx="1532763" cy="1001649"/>
              <a:chOff x="5343905" y="2937510"/>
              <a:chExt cx="1532763" cy="1001649"/>
            </a:xfrm>
          </p:grpSpPr>
          <p:sp>
            <p:nvSpPr>
              <p:cNvPr id="1798" name="Google Shape;1798;p152"/>
              <p:cNvSpPr/>
              <p:nvPr/>
            </p:nvSpPr>
            <p:spPr>
              <a:xfrm>
                <a:off x="5456681" y="3173349"/>
                <a:ext cx="1304544" cy="300609"/>
              </a:xfrm>
              <a:custGeom>
                <a:rect b="b" l="l" r="r" t="t"/>
                <a:pathLst>
                  <a:path extrusionOk="0" h="421" w="1828">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799" name="Google Shape;1799;p152"/>
              <p:cNvSpPr/>
              <p:nvPr/>
            </p:nvSpPr>
            <p:spPr>
              <a:xfrm>
                <a:off x="5343905" y="2937510"/>
                <a:ext cx="1532763" cy="1001649"/>
              </a:xfrm>
              <a:custGeom>
                <a:rect b="b" l="l" r="r" t="t"/>
                <a:pathLst>
                  <a:path extrusionOk="0" h="1402" w="2148">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grpSp>
        <p:nvGrpSpPr>
          <p:cNvPr id="1800" name="Google Shape;1800;p152"/>
          <p:cNvGrpSpPr/>
          <p:nvPr/>
        </p:nvGrpSpPr>
        <p:grpSpPr>
          <a:xfrm>
            <a:off x="3068827" y="1151435"/>
            <a:ext cx="822960" cy="822960"/>
            <a:chOff x="1113743" y="1826004"/>
            <a:chExt cx="1644650" cy="1644650"/>
          </a:xfrm>
        </p:grpSpPr>
        <p:sp>
          <p:nvSpPr>
            <p:cNvPr id="1801" name="Google Shape;1801;p152"/>
            <p:cNvSpPr/>
            <p:nvPr/>
          </p:nvSpPr>
          <p:spPr>
            <a:xfrm>
              <a:off x="1113743" y="1826004"/>
              <a:ext cx="1644650" cy="164465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802" name="Google Shape;1802;p152"/>
            <p:cNvGrpSpPr/>
            <p:nvPr/>
          </p:nvGrpSpPr>
          <p:grpSpPr>
            <a:xfrm>
              <a:off x="1486806" y="2108579"/>
              <a:ext cx="898525" cy="1192213"/>
              <a:chOff x="1486806" y="2108579"/>
              <a:chExt cx="898525" cy="1192213"/>
            </a:xfrm>
          </p:grpSpPr>
          <p:sp>
            <p:nvSpPr>
              <p:cNvPr id="1803" name="Google Shape;1803;p152"/>
              <p:cNvSpPr/>
              <p:nvPr/>
            </p:nvSpPr>
            <p:spPr>
              <a:xfrm>
                <a:off x="1486806" y="2108579"/>
                <a:ext cx="898525" cy="1192213"/>
              </a:xfrm>
              <a:custGeom>
                <a:rect b="b" l="l" r="r" t="t"/>
                <a:pathLst>
                  <a:path extrusionOk="0" h="1671" w="1258">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04" name="Google Shape;1804;p152"/>
              <p:cNvSpPr/>
              <p:nvPr/>
            </p:nvSpPr>
            <p:spPr>
              <a:xfrm>
                <a:off x="1648731" y="2294317"/>
                <a:ext cx="574675" cy="820738"/>
              </a:xfrm>
              <a:custGeom>
                <a:rect b="b" l="l" r="r" t="t"/>
                <a:pathLst>
                  <a:path extrusionOk="0" h="1149" w="806">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grpSp>
        <p:nvGrpSpPr>
          <p:cNvPr id="1805" name="Google Shape;1805;p152"/>
          <p:cNvGrpSpPr/>
          <p:nvPr/>
        </p:nvGrpSpPr>
        <p:grpSpPr>
          <a:xfrm>
            <a:off x="5252215" y="1151435"/>
            <a:ext cx="823754" cy="822960"/>
            <a:chOff x="5273675" y="2606675"/>
            <a:chExt cx="1646238" cy="1644650"/>
          </a:xfrm>
        </p:grpSpPr>
        <p:sp>
          <p:nvSpPr>
            <p:cNvPr id="1806" name="Google Shape;1806;p152"/>
            <p:cNvSpPr/>
            <p:nvPr/>
          </p:nvSpPr>
          <p:spPr>
            <a:xfrm>
              <a:off x="5273675" y="2606675"/>
              <a:ext cx="1646238" cy="164465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807" name="Google Shape;1807;p152"/>
            <p:cNvGrpSpPr/>
            <p:nvPr/>
          </p:nvGrpSpPr>
          <p:grpSpPr>
            <a:xfrm>
              <a:off x="5646738" y="2774950"/>
              <a:ext cx="900113" cy="1306513"/>
              <a:chOff x="5646738" y="2774950"/>
              <a:chExt cx="900113" cy="1306513"/>
            </a:xfrm>
          </p:grpSpPr>
          <p:sp>
            <p:nvSpPr>
              <p:cNvPr id="1808" name="Google Shape;1808;p152"/>
              <p:cNvSpPr/>
              <p:nvPr/>
            </p:nvSpPr>
            <p:spPr>
              <a:xfrm>
                <a:off x="5646738" y="2889250"/>
                <a:ext cx="900113" cy="1192213"/>
              </a:xfrm>
              <a:custGeom>
                <a:rect b="b" l="l" r="r" t="t"/>
                <a:pathLst>
                  <a:path extrusionOk="0" h="1670" w="1258">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09" name="Google Shape;1809;p152"/>
              <p:cNvSpPr/>
              <p:nvPr/>
            </p:nvSpPr>
            <p:spPr>
              <a:xfrm>
                <a:off x="5783263" y="2774950"/>
                <a:ext cx="627063" cy="1089025"/>
              </a:xfrm>
              <a:custGeom>
                <a:rect b="b" l="l" r="r" t="t"/>
                <a:pathLst>
                  <a:path extrusionOk="0" h="1089025" w="627063">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grpSp>
        <p:nvGrpSpPr>
          <p:cNvPr id="1810" name="Google Shape;1810;p152"/>
          <p:cNvGrpSpPr/>
          <p:nvPr/>
        </p:nvGrpSpPr>
        <p:grpSpPr>
          <a:xfrm>
            <a:off x="7436880" y="1151435"/>
            <a:ext cx="822197" cy="822960"/>
            <a:chOff x="1682" y="0"/>
            <a:chExt cx="4316" cy="4320"/>
          </a:xfrm>
        </p:grpSpPr>
        <p:sp>
          <p:nvSpPr>
            <p:cNvPr id="1811" name="Google Shape;1811;p152"/>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12" name="Google Shape;1812;p152"/>
            <p:cNvSpPr/>
            <p:nvPr/>
          </p:nvSpPr>
          <p:spPr>
            <a:xfrm>
              <a:off x="2980" y="649"/>
              <a:ext cx="1716" cy="1674"/>
            </a:xfrm>
            <a:custGeom>
              <a:rect b="b" l="l" r="r" t="t"/>
              <a:pathLst>
                <a:path extrusionOk="0" h="893" w="916">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13" name="Google Shape;1813;p152"/>
            <p:cNvSpPr/>
            <p:nvPr/>
          </p:nvSpPr>
          <p:spPr>
            <a:xfrm>
              <a:off x="2737" y="412"/>
              <a:ext cx="2203" cy="3486"/>
            </a:xfrm>
            <a:custGeom>
              <a:rect b="b" l="l" r="r" t="t"/>
              <a:pathLst>
                <a:path extrusionOk="0" h="1859" w="1176">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1814" name="Google Shape;1814;p152"/>
          <p:cNvGrpSpPr/>
          <p:nvPr/>
        </p:nvGrpSpPr>
        <p:grpSpPr>
          <a:xfrm>
            <a:off x="1977291" y="2715074"/>
            <a:ext cx="822197" cy="822960"/>
            <a:chOff x="1682" y="0"/>
            <a:chExt cx="4316" cy="4320"/>
          </a:xfrm>
        </p:grpSpPr>
        <p:sp>
          <p:nvSpPr>
            <p:cNvPr id="1815" name="Google Shape;1815;p152"/>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16" name="Google Shape;1816;p152"/>
            <p:cNvSpPr/>
            <p:nvPr/>
          </p:nvSpPr>
          <p:spPr>
            <a:xfrm>
              <a:off x="2143" y="797"/>
              <a:ext cx="3394" cy="2979"/>
            </a:xfrm>
            <a:custGeom>
              <a:rect b="b" l="l" r="r" t="t"/>
              <a:pathLst>
                <a:path extrusionOk="0" h="1589" w="1812">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17" name="Google Shape;1817;p152"/>
            <p:cNvSpPr/>
            <p:nvPr/>
          </p:nvSpPr>
          <p:spPr>
            <a:xfrm>
              <a:off x="2323" y="952"/>
              <a:ext cx="3034" cy="2627"/>
            </a:xfrm>
            <a:custGeom>
              <a:rect b="b" l="l" r="r" t="t"/>
              <a:pathLst>
                <a:path extrusionOk="0" h="1401" w="1620">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1818" name="Google Shape;1818;p152"/>
          <p:cNvGrpSpPr/>
          <p:nvPr/>
        </p:nvGrpSpPr>
        <p:grpSpPr>
          <a:xfrm>
            <a:off x="4161126" y="2715074"/>
            <a:ext cx="822197" cy="822960"/>
            <a:chOff x="1682" y="0"/>
            <a:chExt cx="4316" cy="4320"/>
          </a:xfrm>
        </p:grpSpPr>
        <p:sp>
          <p:nvSpPr>
            <p:cNvPr id="1819" name="Google Shape;1819;p152"/>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20" name="Google Shape;1820;p152"/>
            <p:cNvSpPr/>
            <p:nvPr/>
          </p:nvSpPr>
          <p:spPr>
            <a:xfrm>
              <a:off x="2808" y="1911"/>
              <a:ext cx="2068" cy="1700"/>
            </a:xfrm>
            <a:custGeom>
              <a:rect b="b" l="l" r="r" t="t"/>
              <a:pathLst>
                <a:path extrusionOk="0" h="907" w="1104">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21" name="Google Shape;1821;p152"/>
            <p:cNvSpPr/>
            <p:nvPr/>
          </p:nvSpPr>
          <p:spPr>
            <a:xfrm>
              <a:off x="2961" y="728"/>
              <a:ext cx="1761" cy="2728"/>
            </a:xfrm>
            <a:custGeom>
              <a:rect b="b" l="l" r="r" t="t"/>
              <a:pathLst>
                <a:path extrusionOk="0" h="1455" w="94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1822" name="Google Shape;1822;p152"/>
          <p:cNvGrpSpPr/>
          <p:nvPr/>
        </p:nvGrpSpPr>
        <p:grpSpPr>
          <a:xfrm>
            <a:off x="6343750" y="2715074"/>
            <a:ext cx="822960" cy="822960"/>
            <a:chOff x="5273675" y="2606675"/>
            <a:chExt cx="1644650" cy="1644650"/>
          </a:xfrm>
        </p:grpSpPr>
        <p:sp>
          <p:nvSpPr>
            <p:cNvPr id="1823" name="Google Shape;1823;p152"/>
            <p:cNvSpPr/>
            <p:nvPr/>
          </p:nvSpPr>
          <p:spPr>
            <a:xfrm>
              <a:off x="5273675" y="2606675"/>
              <a:ext cx="1644650" cy="164465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824" name="Google Shape;1824;p152"/>
            <p:cNvGrpSpPr/>
            <p:nvPr/>
          </p:nvGrpSpPr>
          <p:grpSpPr>
            <a:xfrm>
              <a:off x="5444599" y="3152775"/>
              <a:ext cx="1302803" cy="552451"/>
              <a:chOff x="5445125" y="3152775"/>
              <a:chExt cx="1302803" cy="552451"/>
            </a:xfrm>
          </p:grpSpPr>
          <p:sp>
            <p:nvSpPr>
              <p:cNvPr id="1825" name="Google Shape;1825;p152"/>
              <p:cNvSpPr/>
              <p:nvPr/>
            </p:nvSpPr>
            <p:spPr>
              <a:xfrm>
                <a:off x="5858175" y="3152775"/>
                <a:ext cx="470652" cy="550863"/>
              </a:xfrm>
              <a:custGeom>
                <a:rect b="b" l="l" r="r" t="t"/>
                <a:pathLst>
                  <a:path extrusionOk="0" h="550863" w="470652">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26" name="Google Shape;1826;p152"/>
              <p:cNvSpPr/>
              <p:nvPr/>
            </p:nvSpPr>
            <p:spPr>
              <a:xfrm>
                <a:off x="5445125" y="3152775"/>
                <a:ext cx="1302803" cy="552451"/>
              </a:xfrm>
              <a:custGeom>
                <a:rect b="b" l="l" r="r" t="t"/>
                <a:pathLst>
                  <a:path extrusionOk="0" h="552451" w="1302803">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grpSp>
        <p:nvGrpSpPr>
          <p:cNvPr id="1827" name="Google Shape;1827;p152"/>
          <p:cNvGrpSpPr/>
          <p:nvPr/>
        </p:nvGrpSpPr>
        <p:grpSpPr>
          <a:xfrm>
            <a:off x="0" y="4783954"/>
            <a:ext cx="9144000" cy="359546"/>
            <a:chOff x="0" y="6378606"/>
            <a:chExt cx="12192000" cy="479394"/>
          </a:xfrm>
        </p:grpSpPr>
        <p:sp>
          <p:nvSpPr>
            <p:cNvPr id="1828" name="Google Shape;1828;p152"/>
            <p:cNvSpPr/>
            <p:nvPr/>
          </p:nvSpPr>
          <p:spPr>
            <a:xfrm>
              <a:off x="0" y="6378606"/>
              <a:ext cx="12192000" cy="479394"/>
            </a:xfrm>
            <a:prstGeom prst="rect">
              <a:avLst/>
            </a:prstGeom>
            <a:solidFill>
              <a:schemeClr val="dk1"/>
            </a:solidFill>
            <a:ln>
              <a:noFill/>
            </a:ln>
          </p:spPr>
          <p:txBody>
            <a:bodyPr anchorCtr="0" anchor="ctr" bIns="34275" lIns="68575" spcFirstLastPara="1" rIns="68575" wrap="square" tIns="34275">
              <a:noAutofit/>
            </a:bodyPr>
            <a:lstStyle/>
            <a:p>
              <a:pPr indent="0" lvl="0" marL="342900" marR="0" rtl="0" algn="l">
                <a:lnSpc>
                  <a:spcPct val="100000"/>
                </a:lnSpc>
                <a:spcBef>
                  <a:spcPts val="0"/>
                </a:spcBef>
                <a:spcAft>
                  <a:spcPts val="0"/>
                </a:spcAft>
                <a:buNone/>
              </a:pPr>
              <a:r>
                <a:rPr b="1" i="0" lang="en-US" sz="1200" u="none" cap="none" strike="noStrike">
                  <a:solidFill>
                    <a:srgbClr val="FFFFFF"/>
                  </a:solidFill>
                  <a:latin typeface="Arial"/>
                  <a:ea typeface="Arial"/>
                  <a:cs typeface="Arial"/>
                  <a:sym typeface="Arial"/>
                </a:rPr>
                <a:t>Discussion | Which of these benefits resonate most with you?</a:t>
              </a:r>
              <a:endParaRPr/>
            </a:p>
          </p:txBody>
        </p:sp>
        <p:sp>
          <p:nvSpPr>
            <p:cNvPr id="1829" name="Google Shape;1829;p152"/>
            <p:cNvSpPr/>
            <p:nvPr/>
          </p:nvSpPr>
          <p:spPr>
            <a:xfrm>
              <a:off x="155199" y="6494837"/>
              <a:ext cx="288144" cy="246931"/>
            </a:xfrm>
            <a:custGeom>
              <a:rect b="b" l="l" r="r" t="t"/>
              <a:pathLst>
                <a:path extrusionOk="0" h="1122363" w="1309688">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5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Balancing Speed &amp; Quality</a:t>
            </a:r>
            <a:endParaRPr/>
          </a:p>
        </p:txBody>
      </p:sp>
      <p:sp>
        <p:nvSpPr>
          <p:cNvPr id="1836" name="Google Shape;1836;p153"/>
          <p:cNvSpPr/>
          <p:nvPr/>
        </p:nvSpPr>
        <p:spPr>
          <a:xfrm>
            <a:off x="3261632" y="4563835"/>
            <a:ext cx="2620736" cy="204107"/>
          </a:xfrm>
          <a:prstGeom prst="rect">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837" name="Google Shape;1837;p153"/>
          <p:cNvSpPr/>
          <p:nvPr/>
        </p:nvSpPr>
        <p:spPr>
          <a:xfrm>
            <a:off x="4196443" y="1338943"/>
            <a:ext cx="751115" cy="3257550"/>
          </a:xfrm>
          <a:prstGeom prst="triangle">
            <a:avLst>
              <a:gd fmla="val 50000" name="adj"/>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838" name="Google Shape;1838;p153"/>
          <p:cNvSpPr/>
          <p:nvPr/>
        </p:nvSpPr>
        <p:spPr>
          <a:xfrm rot="336136">
            <a:off x="2571750" y="2036990"/>
            <a:ext cx="4000500" cy="89807"/>
          </a:xfrm>
          <a:prstGeom prst="rect">
            <a:avLst/>
          </a:prstGeom>
          <a:solidFill>
            <a:srgbClr val="7D7D7D"/>
          </a:solidFill>
          <a:ln cap="rnd" cmpd="sng" w="9525">
            <a:solidFill>
              <a:srgbClr val="1010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sp>
        <p:nvSpPr>
          <p:cNvPr id="1839" name="Google Shape;1839;p153"/>
          <p:cNvSpPr/>
          <p:nvPr/>
        </p:nvSpPr>
        <p:spPr>
          <a:xfrm>
            <a:off x="4408715" y="1918607"/>
            <a:ext cx="326571" cy="326571"/>
          </a:xfrm>
          <a:prstGeom prst="ellipse">
            <a:avLst/>
          </a:prstGeom>
          <a:solidFill>
            <a:schemeClr val="lt2"/>
          </a:solidFill>
          <a:ln cap="rnd" cmpd="sng" w="9525">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grpSp>
        <p:nvGrpSpPr>
          <p:cNvPr id="1840" name="Google Shape;1840;p153"/>
          <p:cNvGrpSpPr/>
          <p:nvPr/>
        </p:nvGrpSpPr>
        <p:grpSpPr>
          <a:xfrm>
            <a:off x="1941059" y="1886625"/>
            <a:ext cx="1432832" cy="1424231"/>
            <a:chOff x="2480672" y="2438695"/>
            <a:chExt cx="1910443" cy="1898975"/>
          </a:xfrm>
        </p:grpSpPr>
        <p:cxnSp>
          <p:nvCxnSpPr>
            <p:cNvPr id="1841" name="Google Shape;1841;p153"/>
            <p:cNvCxnSpPr>
              <a:stCxn id="1838" idx="1"/>
            </p:cNvCxnSpPr>
            <p:nvPr/>
          </p:nvCxnSpPr>
          <p:spPr>
            <a:xfrm flipH="1">
              <a:off x="2668332" y="2438695"/>
              <a:ext cx="666000" cy="1686300"/>
            </a:xfrm>
            <a:prstGeom prst="straightConnector1">
              <a:avLst/>
            </a:prstGeom>
            <a:noFill/>
            <a:ln cap="rnd" cmpd="sng" w="38100">
              <a:solidFill>
                <a:schemeClr val="lt2"/>
              </a:solidFill>
              <a:prstDash val="solid"/>
              <a:round/>
              <a:headEnd len="sm" w="sm" type="none"/>
              <a:tailEnd len="sm" w="sm" type="none"/>
            </a:ln>
          </p:spPr>
        </p:cxnSp>
        <p:cxnSp>
          <p:nvCxnSpPr>
            <p:cNvPr id="1842" name="Google Shape;1842;p153"/>
            <p:cNvCxnSpPr/>
            <p:nvPr/>
          </p:nvCxnSpPr>
          <p:spPr>
            <a:xfrm>
              <a:off x="3435894" y="2515498"/>
              <a:ext cx="665882" cy="1686387"/>
            </a:xfrm>
            <a:prstGeom prst="straightConnector1">
              <a:avLst/>
            </a:prstGeom>
            <a:noFill/>
            <a:ln cap="rnd" cmpd="sng" w="38100">
              <a:solidFill>
                <a:schemeClr val="lt2"/>
              </a:solidFill>
              <a:prstDash val="solid"/>
              <a:round/>
              <a:headEnd len="sm" w="sm" type="none"/>
              <a:tailEnd len="sm" w="sm" type="none"/>
            </a:ln>
          </p:spPr>
        </p:cxnSp>
        <p:sp>
          <p:nvSpPr>
            <p:cNvPr id="1843" name="Google Shape;1843;p153"/>
            <p:cNvSpPr/>
            <p:nvPr/>
          </p:nvSpPr>
          <p:spPr>
            <a:xfrm>
              <a:off x="2480672" y="4217927"/>
              <a:ext cx="1910443" cy="119743"/>
            </a:xfrm>
            <a:prstGeom prst="rect">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grpSp>
      <p:grpSp>
        <p:nvGrpSpPr>
          <p:cNvPr id="1844" name="Google Shape;1844;p153"/>
          <p:cNvGrpSpPr/>
          <p:nvPr/>
        </p:nvGrpSpPr>
        <p:grpSpPr>
          <a:xfrm>
            <a:off x="5765725" y="2321852"/>
            <a:ext cx="1432832" cy="1366629"/>
            <a:chOff x="2480672" y="2515498"/>
            <a:chExt cx="1910443" cy="1822172"/>
          </a:xfrm>
        </p:grpSpPr>
        <p:cxnSp>
          <p:nvCxnSpPr>
            <p:cNvPr id="1845" name="Google Shape;1845;p153"/>
            <p:cNvCxnSpPr/>
            <p:nvPr/>
          </p:nvCxnSpPr>
          <p:spPr>
            <a:xfrm flipH="1">
              <a:off x="2775857" y="2515499"/>
              <a:ext cx="665882" cy="1686387"/>
            </a:xfrm>
            <a:prstGeom prst="straightConnector1">
              <a:avLst/>
            </a:prstGeom>
            <a:noFill/>
            <a:ln cap="rnd" cmpd="sng" w="38100">
              <a:solidFill>
                <a:schemeClr val="lt2"/>
              </a:solidFill>
              <a:prstDash val="solid"/>
              <a:round/>
              <a:headEnd len="sm" w="sm" type="none"/>
              <a:tailEnd len="sm" w="sm" type="none"/>
            </a:ln>
          </p:spPr>
        </p:cxnSp>
        <p:cxnSp>
          <p:nvCxnSpPr>
            <p:cNvPr id="1846" name="Google Shape;1846;p153"/>
            <p:cNvCxnSpPr/>
            <p:nvPr/>
          </p:nvCxnSpPr>
          <p:spPr>
            <a:xfrm>
              <a:off x="3435894" y="2515498"/>
              <a:ext cx="665882" cy="1686387"/>
            </a:xfrm>
            <a:prstGeom prst="straightConnector1">
              <a:avLst/>
            </a:prstGeom>
            <a:noFill/>
            <a:ln cap="rnd" cmpd="sng" w="38100">
              <a:solidFill>
                <a:schemeClr val="lt2"/>
              </a:solidFill>
              <a:prstDash val="solid"/>
              <a:round/>
              <a:headEnd len="sm" w="sm" type="none"/>
              <a:tailEnd len="sm" w="sm" type="none"/>
            </a:ln>
          </p:spPr>
        </p:cxnSp>
        <p:sp>
          <p:nvSpPr>
            <p:cNvPr id="1847" name="Google Shape;1847;p153"/>
            <p:cNvSpPr/>
            <p:nvPr/>
          </p:nvSpPr>
          <p:spPr>
            <a:xfrm>
              <a:off x="2480672" y="4217927"/>
              <a:ext cx="1910443" cy="119743"/>
            </a:xfrm>
            <a:prstGeom prst="rect">
              <a:avLst/>
            </a:prstGeom>
            <a:solidFill>
              <a:schemeClr val="accent1"/>
            </a:solidFill>
            <a:ln cap="rnd"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Arial"/>
                <a:ea typeface="Arial"/>
                <a:cs typeface="Arial"/>
                <a:sym typeface="Arial"/>
              </a:endParaRPr>
            </a:p>
          </p:txBody>
        </p:sp>
      </p:grpSp>
      <p:sp>
        <p:nvSpPr>
          <p:cNvPr id="1848" name="Google Shape;1848;p153"/>
          <p:cNvSpPr txBox="1"/>
          <p:nvPr/>
        </p:nvSpPr>
        <p:spPr>
          <a:xfrm>
            <a:off x="690675" y="3434066"/>
            <a:ext cx="2943546" cy="503279"/>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050" u="none" cap="none" strike="noStrike">
                <a:solidFill>
                  <a:srgbClr val="575757"/>
                </a:solidFill>
                <a:latin typeface="Arial"/>
                <a:ea typeface="Arial"/>
                <a:cs typeface="Arial"/>
                <a:sym typeface="Arial"/>
              </a:rPr>
              <a:t>We want to move quickly to maintain a competitive advantage &amp; increase profitability</a:t>
            </a:r>
            <a:endParaRPr/>
          </a:p>
        </p:txBody>
      </p:sp>
      <p:sp>
        <p:nvSpPr>
          <p:cNvPr id="1849" name="Google Shape;1849;p153"/>
          <p:cNvSpPr txBox="1"/>
          <p:nvPr/>
        </p:nvSpPr>
        <p:spPr>
          <a:xfrm>
            <a:off x="5616263" y="3874518"/>
            <a:ext cx="2943546" cy="503279"/>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050" u="none" cap="none" strike="noStrike">
                <a:solidFill>
                  <a:srgbClr val="575757"/>
                </a:solidFill>
                <a:latin typeface="Arial"/>
                <a:ea typeface="Arial"/>
                <a:cs typeface="Arial"/>
                <a:sym typeface="Arial"/>
              </a:rPr>
              <a:t>We want to move safely to ensure we minimize rework cost &amp; prevent monetary &amp; reputational damage</a:t>
            </a:r>
            <a:endParaRPr/>
          </a:p>
        </p:txBody>
      </p:sp>
      <p:sp>
        <p:nvSpPr>
          <p:cNvPr id="1850" name="Google Shape;1850;p153"/>
          <p:cNvSpPr/>
          <p:nvPr/>
        </p:nvSpPr>
        <p:spPr>
          <a:xfrm>
            <a:off x="6024941" y="2479375"/>
            <a:ext cx="914400" cy="353174"/>
          </a:xfrm>
          <a:prstGeom prst="roundRect">
            <a:avLst>
              <a:gd fmla="val 16667" name="adj"/>
            </a:avLst>
          </a:prstGeom>
          <a:solidFill>
            <a:srgbClr val="3E3E3E"/>
          </a:solidFill>
          <a:ln cap="rnd" cmpd="sng" w="9525">
            <a:solidFill>
              <a:srgbClr val="1010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Regulatory Compliance</a:t>
            </a:r>
            <a:endParaRPr/>
          </a:p>
        </p:txBody>
      </p:sp>
      <p:sp>
        <p:nvSpPr>
          <p:cNvPr id="1851" name="Google Shape;1851;p153"/>
          <p:cNvSpPr/>
          <p:nvPr/>
        </p:nvSpPr>
        <p:spPr>
          <a:xfrm>
            <a:off x="6029326" y="2850215"/>
            <a:ext cx="914400" cy="353174"/>
          </a:xfrm>
          <a:prstGeom prst="roundRect">
            <a:avLst>
              <a:gd fmla="val 16667" name="adj"/>
            </a:avLst>
          </a:prstGeom>
          <a:solidFill>
            <a:srgbClr val="3E3E3E"/>
          </a:solidFill>
          <a:ln cap="rnd" cmpd="sng" w="9525">
            <a:solidFill>
              <a:srgbClr val="1010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Security</a:t>
            </a:r>
            <a:endParaRPr/>
          </a:p>
        </p:txBody>
      </p:sp>
      <p:sp>
        <p:nvSpPr>
          <p:cNvPr id="1852" name="Google Shape;1852;p153"/>
          <p:cNvSpPr/>
          <p:nvPr/>
        </p:nvSpPr>
        <p:spPr>
          <a:xfrm>
            <a:off x="6024941" y="3224428"/>
            <a:ext cx="914400" cy="353174"/>
          </a:xfrm>
          <a:prstGeom prst="roundRect">
            <a:avLst>
              <a:gd fmla="val 16667" name="adj"/>
            </a:avLst>
          </a:prstGeom>
          <a:solidFill>
            <a:srgbClr val="3E3E3E"/>
          </a:solidFill>
          <a:ln cap="rnd" cmpd="sng" w="9525">
            <a:solidFill>
              <a:srgbClr val="1010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Quality</a:t>
            </a:r>
            <a:endParaRPr/>
          </a:p>
        </p:txBody>
      </p:sp>
      <p:sp>
        <p:nvSpPr>
          <p:cNvPr id="1853" name="Google Shape;1853;p153"/>
          <p:cNvSpPr/>
          <p:nvPr/>
        </p:nvSpPr>
        <p:spPr>
          <a:xfrm>
            <a:off x="2200274" y="2476401"/>
            <a:ext cx="914400" cy="353174"/>
          </a:xfrm>
          <a:prstGeom prst="roundRect">
            <a:avLst>
              <a:gd fmla="val 16667" name="adj"/>
            </a:avLst>
          </a:prstGeom>
          <a:solidFill>
            <a:srgbClr val="3E3E3E"/>
          </a:solidFill>
          <a:ln cap="rnd" cmpd="sng" w="9525">
            <a:solidFill>
              <a:srgbClr val="1010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Speed</a:t>
            </a:r>
            <a:endParaRPr/>
          </a:p>
        </p:txBody>
      </p:sp>
      <p:sp>
        <p:nvSpPr>
          <p:cNvPr id="1854" name="Google Shape;1854;p153"/>
          <p:cNvSpPr/>
          <p:nvPr/>
        </p:nvSpPr>
        <p:spPr>
          <a:xfrm>
            <a:off x="2207838" y="2842709"/>
            <a:ext cx="914400" cy="353174"/>
          </a:xfrm>
          <a:prstGeom prst="roundRect">
            <a:avLst>
              <a:gd fmla="val 16667" name="adj"/>
            </a:avLst>
          </a:prstGeom>
          <a:solidFill>
            <a:srgbClr val="3E3E3E"/>
          </a:solidFill>
          <a:ln cap="rnd" cmpd="sng" w="9525">
            <a:solidFill>
              <a:srgbClr val="1010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Business Agility</a:t>
            </a:r>
            <a:endParaRPr/>
          </a:p>
        </p:txBody>
      </p:sp>
      <p:sp>
        <p:nvSpPr>
          <p:cNvPr id="1855" name="Google Shape;1855;p1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5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What if we wrote our tests </a:t>
            </a:r>
            <a:r>
              <a:rPr i="1" lang="en-US"/>
              <a:t>first?</a:t>
            </a:r>
            <a:endParaRPr/>
          </a:p>
        </p:txBody>
      </p:sp>
      <p:sp>
        <p:nvSpPr>
          <p:cNvPr id="1861" name="Google Shape;1861;p15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Test Driven Development reverses the usual</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Devs must devise a test that will verify correct operation of a function </a:t>
            </a:r>
            <a:r>
              <a:rPr i="1" lang="en-US"/>
              <a:t>before they even write the function</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This forces you to write functions that “do one thing, and do it well”</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p:txBody>
      </p:sp>
      <p:sp>
        <p:nvSpPr>
          <p:cNvPr id="1862" name="Google Shape;1862;p1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15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Test Driven Development – basic sequence</a:t>
            </a:r>
            <a:endParaRPr/>
          </a:p>
        </p:txBody>
      </p:sp>
      <p:sp>
        <p:nvSpPr>
          <p:cNvPr id="1868" name="Google Shape;1868;p155"/>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342900" lvl="0" marL="571500" rtl="0" algn="l">
              <a:lnSpc>
                <a:spcPct val="100000"/>
              </a:lnSpc>
              <a:spcBef>
                <a:spcPts val="0"/>
              </a:spcBef>
              <a:spcAft>
                <a:spcPts val="0"/>
              </a:spcAft>
              <a:buSzPts val="2700"/>
              <a:buAutoNum type="arabicPeriod"/>
            </a:pPr>
            <a:r>
              <a:rPr lang="en-US"/>
              <a:t>Write a unit test for the function you’re about to create</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Run the test – it should fail</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Write the function</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Test it</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If it fails, re-examine your test and change it if your logic was wrong</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Otherwise, refactor your function until it passes</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Write another test - repeat</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p:txBody>
      </p:sp>
      <p:sp>
        <p:nvSpPr>
          <p:cNvPr id="1869" name="Google Shape;1869;p1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15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Test-Driven Development (TDD) and the 3 Laws</a:t>
            </a:r>
            <a:endParaRPr/>
          </a:p>
        </p:txBody>
      </p:sp>
      <p:sp>
        <p:nvSpPr>
          <p:cNvPr id="1875" name="Google Shape;1875;p156"/>
          <p:cNvSpPr txBox="1"/>
          <p:nvPr/>
        </p:nvSpPr>
        <p:spPr>
          <a:xfrm>
            <a:off x="1457646" y="5268091"/>
            <a:ext cx="6629400" cy="1163549"/>
          </a:xfrm>
          <a:prstGeom prst="rect">
            <a:avLst/>
          </a:prstGeom>
          <a:noFill/>
          <a:ln>
            <a:noFill/>
          </a:ln>
        </p:spPr>
        <p:txBody>
          <a:bodyPr anchorCtr="0" anchor="t" bIns="0" lIns="0" spcFirstLastPara="1" rIns="0" wrap="square" tIns="0">
            <a:noAutofit/>
          </a:bodyPr>
          <a:lstStyle/>
          <a:p>
            <a:pPr indent="0" lvl="1" marL="285750" marR="0" rtl="0" algn="l">
              <a:lnSpc>
                <a:spcPct val="90000"/>
              </a:lnSpc>
              <a:spcBef>
                <a:spcPts val="0"/>
              </a:spcBef>
              <a:spcAft>
                <a:spcPts val="0"/>
              </a:spcAft>
              <a:buClr>
                <a:schemeClr val="lt2"/>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6" name="Google Shape;1876;p156"/>
          <p:cNvSpPr txBox="1"/>
          <p:nvPr/>
        </p:nvSpPr>
        <p:spPr>
          <a:xfrm>
            <a:off x="1457646" y="5006821"/>
            <a:ext cx="6629400" cy="1210397"/>
          </a:xfrm>
          <a:prstGeom prst="rect">
            <a:avLst/>
          </a:prstGeom>
          <a:noFill/>
          <a:ln>
            <a:noFill/>
          </a:ln>
        </p:spPr>
        <p:txBody>
          <a:bodyPr anchorCtr="0" anchor="t" bIns="0" lIns="0" spcFirstLastPara="1" rIns="0" wrap="square" tIns="0">
            <a:noAutofit/>
          </a:bodyPr>
          <a:lstStyle/>
          <a:p>
            <a:pPr indent="0" lvl="1" marL="285750" marR="0" rtl="0" algn="l">
              <a:lnSpc>
                <a:spcPct val="90000"/>
              </a:lnSpc>
              <a:spcBef>
                <a:spcPts val="0"/>
              </a:spcBef>
              <a:spcAft>
                <a:spcPts val="0"/>
              </a:spcAft>
              <a:buClr>
                <a:schemeClr val="lt2"/>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7" name="Google Shape;1877;p156"/>
          <p:cNvSpPr txBox="1"/>
          <p:nvPr/>
        </p:nvSpPr>
        <p:spPr>
          <a:xfrm>
            <a:off x="472050" y="2894793"/>
            <a:ext cx="2342897" cy="83404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Trebuchet MS"/>
              <a:buNone/>
            </a:pPr>
            <a:r>
              <a:rPr b="0" i="0" lang="en-US" sz="1500" u="none" cap="none" strike="noStrike">
                <a:solidFill>
                  <a:srgbClr val="000000"/>
                </a:solidFill>
                <a:latin typeface="Arial"/>
                <a:ea typeface="Arial"/>
                <a:cs typeface="Arial"/>
                <a:sym typeface="Arial"/>
              </a:rPr>
              <a:t>“You are not allowed to write any production code until you have written a unit test that fails due to its absence”</a:t>
            </a:r>
            <a:endParaRPr/>
          </a:p>
        </p:txBody>
      </p:sp>
      <p:sp>
        <p:nvSpPr>
          <p:cNvPr id="1878" name="Google Shape;1878;p156"/>
          <p:cNvSpPr txBox="1"/>
          <p:nvPr/>
        </p:nvSpPr>
        <p:spPr>
          <a:xfrm>
            <a:off x="3399773" y="2894793"/>
            <a:ext cx="2344456" cy="834047"/>
          </a:xfrm>
          <a:prstGeom prst="rect">
            <a:avLst/>
          </a:prstGeom>
          <a:noFill/>
          <a:ln>
            <a:noFill/>
          </a:ln>
        </p:spPr>
        <p:txBody>
          <a:bodyPr anchorCtr="0" anchor="t" bIns="0" lIns="0" spcFirstLastPara="1" rIns="0" wrap="square" tIns="0">
            <a:noAutofit/>
          </a:bodyPr>
          <a:lstStyle/>
          <a:p>
            <a:pPr indent="-95250" lvl="0" marL="0" marR="0" rtl="0" algn="l">
              <a:lnSpc>
                <a:spcPct val="100000"/>
              </a:lnSpc>
              <a:spcBef>
                <a:spcPts val="0"/>
              </a:spcBef>
              <a:spcAft>
                <a:spcPts val="0"/>
              </a:spcAft>
              <a:buClr>
                <a:srgbClr val="000000"/>
              </a:buClr>
              <a:buSzPts val="1500"/>
              <a:buFont typeface="Trebuchet MS"/>
              <a:buChar char="​"/>
            </a:pPr>
            <a:r>
              <a:rPr b="0" i="0" lang="en-US" sz="1500" u="none" cap="none" strike="noStrike">
                <a:solidFill>
                  <a:srgbClr val="000000"/>
                </a:solidFill>
                <a:latin typeface="Arial"/>
                <a:ea typeface="Arial"/>
                <a:cs typeface="Arial"/>
                <a:sym typeface="Arial"/>
              </a:rPr>
              <a:t>“You are not allowed to write more of a unit test than is sufficient to fail, and failing to compile is failing”</a:t>
            </a:r>
            <a:endParaRPr/>
          </a:p>
        </p:txBody>
      </p:sp>
      <p:sp>
        <p:nvSpPr>
          <p:cNvPr id="1879" name="Google Shape;1879;p156"/>
          <p:cNvSpPr txBox="1"/>
          <p:nvPr/>
        </p:nvSpPr>
        <p:spPr>
          <a:xfrm>
            <a:off x="6327944" y="2894793"/>
            <a:ext cx="2344456" cy="834047"/>
          </a:xfrm>
          <a:prstGeom prst="rect">
            <a:avLst/>
          </a:prstGeom>
          <a:noFill/>
          <a:ln>
            <a:noFill/>
          </a:ln>
        </p:spPr>
        <p:txBody>
          <a:bodyPr anchorCtr="0" anchor="t" bIns="0" lIns="0" spcFirstLastPara="1" rIns="0" wrap="square" tIns="0">
            <a:noAutofit/>
          </a:bodyPr>
          <a:lstStyle/>
          <a:p>
            <a:pPr indent="-95250" lvl="0" marL="0" marR="0" rtl="0" algn="l">
              <a:lnSpc>
                <a:spcPct val="100000"/>
              </a:lnSpc>
              <a:spcBef>
                <a:spcPts val="0"/>
              </a:spcBef>
              <a:spcAft>
                <a:spcPts val="0"/>
              </a:spcAft>
              <a:buClr>
                <a:srgbClr val="000000"/>
              </a:buClr>
              <a:buSzPts val="1500"/>
              <a:buFont typeface="Trebuchet MS"/>
              <a:buChar char="​"/>
            </a:pPr>
            <a:r>
              <a:rPr b="0" i="0" lang="en-US" sz="1500" u="none" cap="none" strike="noStrike">
                <a:solidFill>
                  <a:srgbClr val="000000"/>
                </a:solidFill>
                <a:latin typeface="Arial"/>
                <a:ea typeface="Arial"/>
                <a:cs typeface="Arial"/>
                <a:sym typeface="Arial"/>
              </a:rPr>
              <a:t>“You are not allowed to write more production code than is sufficient to cause the currently failing test to pass”</a:t>
            </a:r>
            <a:endParaRPr/>
          </a:p>
        </p:txBody>
      </p:sp>
      <p:sp>
        <p:nvSpPr>
          <p:cNvPr id="1880" name="Google Shape;1880;p156"/>
          <p:cNvSpPr txBox="1"/>
          <p:nvPr/>
        </p:nvSpPr>
        <p:spPr>
          <a:xfrm>
            <a:off x="472050" y="2590451"/>
            <a:ext cx="2342897" cy="217532"/>
          </a:xfrm>
          <a:prstGeom prst="rect">
            <a:avLst/>
          </a:prstGeom>
          <a:noFill/>
          <a:ln>
            <a:noFill/>
          </a:ln>
        </p:spPr>
        <p:txBody>
          <a:bodyPr anchorCtr="0" anchor="b" bIns="0" lIns="0" spcFirstLastPara="1" rIns="0" wrap="square" tIns="0">
            <a:noAutofit/>
          </a:bodyPr>
          <a:lstStyle/>
          <a:p>
            <a:pPr indent="0" lvl="3" marL="0" marR="0" rtl="0" algn="l">
              <a:lnSpc>
                <a:spcPct val="100000"/>
              </a:lnSpc>
              <a:spcBef>
                <a:spcPts val="0"/>
              </a:spcBef>
              <a:spcAft>
                <a:spcPts val="0"/>
              </a:spcAft>
              <a:buNone/>
            </a:pPr>
            <a:r>
              <a:rPr b="0" i="1" lang="en-US" sz="1800" u="none" cap="none" strike="noStrike">
                <a:solidFill>
                  <a:schemeClr val="lt2"/>
                </a:solidFill>
                <a:latin typeface="Arial"/>
                <a:ea typeface="Arial"/>
                <a:cs typeface="Arial"/>
                <a:sym typeface="Arial"/>
              </a:rPr>
              <a:t>The First Law</a:t>
            </a:r>
            <a:endParaRPr b="0" i="0" sz="1050" u="none" cap="none" strike="noStrike">
              <a:solidFill>
                <a:schemeClr val="lt2"/>
              </a:solidFill>
              <a:latin typeface="Arial"/>
              <a:ea typeface="Arial"/>
              <a:cs typeface="Arial"/>
              <a:sym typeface="Arial"/>
            </a:endParaRPr>
          </a:p>
        </p:txBody>
      </p:sp>
      <p:sp>
        <p:nvSpPr>
          <p:cNvPr id="1881" name="Google Shape;1881;p156"/>
          <p:cNvSpPr txBox="1"/>
          <p:nvPr/>
        </p:nvSpPr>
        <p:spPr>
          <a:xfrm>
            <a:off x="3399773" y="2590451"/>
            <a:ext cx="2344456" cy="217532"/>
          </a:xfrm>
          <a:prstGeom prst="rect">
            <a:avLst/>
          </a:prstGeom>
          <a:noFill/>
          <a:ln>
            <a:noFill/>
          </a:ln>
        </p:spPr>
        <p:txBody>
          <a:bodyPr anchorCtr="0" anchor="b" bIns="0" lIns="0" spcFirstLastPara="1" rIns="0" wrap="square" tIns="0">
            <a:noAutofit/>
          </a:bodyPr>
          <a:lstStyle/>
          <a:p>
            <a:pPr indent="0" lvl="3" marL="0" marR="0" rtl="0" algn="l">
              <a:lnSpc>
                <a:spcPct val="100000"/>
              </a:lnSpc>
              <a:spcBef>
                <a:spcPts val="0"/>
              </a:spcBef>
              <a:spcAft>
                <a:spcPts val="0"/>
              </a:spcAft>
              <a:buNone/>
            </a:pPr>
            <a:r>
              <a:rPr b="0" i="1" lang="en-US" sz="1800" u="none" cap="none" strike="noStrike">
                <a:solidFill>
                  <a:schemeClr val="lt2"/>
                </a:solidFill>
                <a:latin typeface="Arial"/>
                <a:ea typeface="Arial"/>
                <a:cs typeface="Arial"/>
                <a:sym typeface="Arial"/>
              </a:rPr>
              <a:t>The Second Law</a:t>
            </a:r>
            <a:endParaRPr b="0" i="0" sz="1050" u="none" cap="none" strike="noStrike">
              <a:solidFill>
                <a:schemeClr val="lt2"/>
              </a:solidFill>
              <a:latin typeface="Arial"/>
              <a:ea typeface="Arial"/>
              <a:cs typeface="Arial"/>
              <a:sym typeface="Arial"/>
            </a:endParaRPr>
          </a:p>
        </p:txBody>
      </p:sp>
      <p:sp>
        <p:nvSpPr>
          <p:cNvPr id="1882" name="Google Shape;1882;p156"/>
          <p:cNvSpPr txBox="1"/>
          <p:nvPr/>
        </p:nvSpPr>
        <p:spPr>
          <a:xfrm>
            <a:off x="6327944" y="2590451"/>
            <a:ext cx="2344456" cy="217532"/>
          </a:xfrm>
          <a:prstGeom prst="rect">
            <a:avLst/>
          </a:prstGeom>
          <a:noFill/>
          <a:ln>
            <a:noFill/>
          </a:ln>
        </p:spPr>
        <p:txBody>
          <a:bodyPr anchorCtr="0" anchor="b" bIns="0" lIns="0" spcFirstLastPara="1" rIns="0" wrap="square" tIns="0">
            <a:noAutofit/>
          </a:bodyPr>
          <a:lstStyle/>
          <a:p>
            <a:pPr indent="0" lvl="3" marL="0" marR="0" rtl="0" algn="l">
              <a:lnSpc>
                <a:spcPct val="100000"/>
              </a:lnSpc>
              <a:spcBef>
                <a:spcPts val="0"/>
              </a:spcBef>
              <a:spcAft>
                <a:spcPts val="0"/>
              </a:spcAft>
              <a:buNone/>
            </a:pPr>
            <a:r>
              <a:rPr b="0" i="1" lang="en-US" sz="1800" u="none" cap="none" strike="noStrike">
                <a:solidFill>
                  <a:schemeClr val="lt2"/>
                </a:solidFill>
                <a:latin typeface="Arial"/>
                <a:ea typeface="Arial"/>
                <a:cs typeface="Arial"/>
                <a:sym typeface="Arial"/>
              </a:rPr>
              <a:t>The Third Law</a:t>
            </a:r>
            <a:endParaRPr b="0" i="0" sz="1050" u="none" cap="none" strike="noStrike">
              <a:solidFill>
                <a:schemeClr val="lt2"/>
              </a:solidFill>
              <a:latin typeface="Arial"/>
              <a:ea typeface="Arial"/>
              <a:cs typeface="Arial"/>
              <a:sym typeface="Arial"/>
            </a:endParaRPr>
          </a:p>
        </p:txBody>
      </p:sp>
      <p:sp>
        <p:nvSpPr>
          <p:cNvPr id="1883" name="Google Shape;1883;p156"/>
          <p:cNvSpPr/>
          <p:nvPr/>
        </p:nvSpPr>
        <p:spPr>
          <a:xfrm>
            <a:off x="1163783" y="1412242"/>
            <a:ext cx="959431" cy="959431"/>
          </a:xfrm>
          <a:prstGeom prst="ellipse">
            <a:avLst/>
          </a:prstGeom>
          <a:solidFill>
            <a:srgbClr val="FFFFFF"/>
          </a:solidFill>
          <a:ln cap="rnd"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i="0" lang="en-US" sz="3600" u="none" cap="none" strike="noStrike">
                <a:solidFill>
                  <a:schemeClr val="lt2"/>
                </a:solidFill>
                <a:latin typeface="Arial"/>
                <a:ea typeface="Arial"/>
                <a:cs typeface="Arial"/>
                <a:sym typeface="Arial"/>
              </a:rPr>
              <a:t>1</a:t>
            </a:r>
            <a:endParaRPr b="0" i="0" sz="900" u="none" cap="none" strike="noStrike">
              <a:solidFill>
                <a:schemeClr val="lt2"/>
              </a:solidFill>
              <a:latin typeface="Arial"/>
              <a:ea typeface="Arial"/>
              <a:cs typeface="Arial"/>
              <a:sym typeface="Arial"/>
            </a:endParaRPr>
          </a:p>
        </p:txBody>
      </p:sp>
      <p:sp>
        <p:nvSpPr>
          <p:cNvPr id="1884" name="Google Shape;1884;p156"/>
          <p:cNvSpPr/>
          <p:nvPr/>
        </p:nvSpPr>
        <p:spPr>
          <a:xfrm>
            <a:off x="4092285" y="1412000"/>
            <a:ext cx="959431" cy="959431"/>
          </a:xfrm>
          <a:prstGeom prst="ellipse">
            <a:avLst/>
          </a:prstGeom>
          <a:solidFill>
            <a:srgbClr val="FFFFFF"/>
          </a:solidFill>
          <a:ln cap="rnd"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i="0" lang="en-US" sz="3600" u="none" cap="none" strike="noStrike">
                <a:solidFill>
                  <a:schemeClr val="lt2"/>
                </a:solidFill>
                <a:latin typeface="Arial"/>
                <a:ea typeface="Arial"/>
                <a:cs typeface="Arial"/>
                <a:sym typeface="Arial"/>
              </a:rPr>
              <a:t>2</a:t>
            </a:r>
            <a:endParaRPr b="0" i="0" sz="900" u="none" cap="none" strike="noStrike">
              <a:solidFill>
                <a:schemeClr val="lt2"/>
              </a:solidFill>
              <a:latin typeface="Arial"/>
              <a:ea typeface="Arial"/>
              <a:cs typeface="Arial"/>
              <a:sym typeface="Arial"/>
            </a:endParaRPr>
          </a:p>
        </p:txBody>
      </p:sp>
      <p:sp>
        <p:nvSpPr>
          <p:cNvPr id="1885" name="Google Shape;1885;p156"/>
          <p:cNvSpPr/>
          <p:nvPr/>
        </p:nvSpPr>
        <p:spPr>
          <a:xfrm>
            <a:off x="7020787" y="1411999"/>
            <a:ext cx="959431" cy="959431"/>
          </a:xfrm>
          <a:prstGeom prst="ellipse">
            <a:avLst/>
          </a:prstGeom>
          <a:solidFill>
            <a:srgbClr val="FFFFFF"/>
          </a:solidFill>
          <a:ln cap="rnd"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i="0" lang="en-US" sz="3600" u="none" cap="none" strike="noStrike">
                <a:solidFill>
                  <a:schemeClr val="lt2"/>
                </a:solidFill>
                <a:latin typeface="Arial"/>
                <a:ea typeface="Arial"/>
                <a:cs typeface="Arial"/>
                <a:sym typeface="Arial"/>
              </a:rPr>
              <a:t>3</a:t>
            </a:r>
            <a:endParaRPr b="0" i="0" sz="900" u="none" cap="none" strike="noStrike">
              <a:solidFill>
                <a:schemeClr val="lt2"/>
              </a:solidFill>
              <a:latin typeface="Arial"/>
              <a:ea typeface="Arial"/>
              <a:cs typeface="Arial"/>
              <a:sym typeface="Arial"/>
            </a:endParaRPr>
          </a:p>
        </p:txBody>
      </p:sp>
      <p:sp>
        <p:nvSpPr>
          <p:cNvPr id="1886" name="Google Shape;1886;p1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Agile Software Development</a:t>
            </a:r>
            <a:endParaRPr/>
          </a:p>
        </p:txBody>
      </p:sp>
      <p:sp>
        <p:nvSpPr>
          <p:cNvPr id="385" name="Google Shape;385;p1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A group of software development methodologies based on iterative development.</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Requirements and solutions evolve through collaboration between self-organizing cross-functional teams.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Key aspects:</a:t>
            </a:r>
            <a:endParaRPr/>
          </a:p>
          <a:p>
            <a:pPr indent="-285750" lvl="0" marL="514350" rtl="0" algn="l">
              <a:lnSpc>
                <a:spcPct val="100000"/>
              </a:lnSpc>
              <a:spcBef>
                <a:spcPts val="0"/>
              </a:spcBef>
              <a:spcAft>
                <a:spcPts val="0"/>
              </a:spcAft>
              <a:buClr>
                <a:schemeClr val="dk1"/>
              </a:buClr>
              <a:buSzPts val="1300"/>
              <a:buFont typeface="Arial"/>
              <a:buChar char="●"/>
            </a:pPr>
            <a:r>
              <a:rPr lang="en-US"/>
              <a:t>Incremental delivery</a:t>
            </a:r>
            <a:endParaRPr/>
          </a:p>
          <a:p>
            <a:pPr indent="-285750" lvl="0" marL="514350" rtl="0" algn="l">
              <a:lnSpc>
                <a:spcPct val="100000"/>
              </a:lnSpc>
              <a:spcBef>
                <a:spcPts val="0"/>
              </a:spcBef>
              <a:spcAft>
                <a:spcPts val="0"/>
              </a:spcAft>
              <a:buClr>
                <a:schemeClr val="dk1"/>
              </a:buClr>
              <a:buSzPts val="1300"/>
              <a:buFont typeface="Arial"/>
              <a:buChar char="●"/>
            </a:pPr>
            <a:r>
              <a:rPr lang="en-US"/>
              <a:t>Always ready to ship</a:t>
            </a:r>
            <a:endParaRPr/>
          </a:p>
          <a:p>
            <a:pPr indent="-285750" lvl="0" marL="514350" rtl="0" algn="l">
              <a:lnSpc>
                <a:spcPct val="100000"/>
              </a:lnSpc>
              <a:spcBef>
                <a:spcPts val="0"/>
              </a:spcBef>
              <a:spcAft>
                <a:spcPts val="0"/>
              </a:spcAft>
              <a:buClr>
                <a:schemeClr val="dk1"/>
              </a:buClr>
              <a:buSzPts val="1300"/>
              <a:buFont typeface="Arial"/>
              <a:buChar char="●"/>
            </a:pPr>
            <a:r>
              <a:rPr lang="en-US"/>
              <a:t>Continuous inspection of work product and process provides feedback for continuous improvement</a:t>
            </a:r>
            <a:endParaRPr/>
          </a:p>
          <a:p>
            <a:pPr indent="0" lvl="0" marL="228600" rtl="0" algn="l">
              <a:lnSpc>
                <a:spcPct val="100000"/>
              </a:lnSpc>
              <a:spcBef>
                <a:spcPts val="0"/>
              </a:spcBef>
              <a:spcAft>
                <a:spcPts val="0"/>
              </a:spcAft>
              <a:buSzPts val="2700"/>
              <a:buNone/>
            </a:pPr>
            <a:r>
              <a:t/>
            </a:r>
            <a:endParaRPr/>
          </a:p>
          <a:p>
            <a:pPr indent="0" lvl="0" marL="228600" rtl="0" algn="l">
              <a:lnSpc>
                <a:spcPct val="100000"/>
              </a:lnSpc>
              <a:spcBef>
                <a:spcPts val="0"/>
              </a:spcBef>
              <a:spcAft>
                <a:spcPts val="0"/>
              </a:spcAft>
              <a:buSzPts val="2700"/>
              <a:buNone/>
            </a:pPr>
            <a:r>
              <a:rPr lang="en-US"/>
              <a:t>We will explore Agile in more detail later in this class</a:t>
            </a:r>
            <a:endParaRPr/>
          </a:p>
        </p:txBody>
      </p:sp>
      <p:sp>
        <p:nvSpPr>
          <p:cNvPr id="386" name="Google Shape;38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5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Understanding TDD</a:t>
            </a:r>
            <a:endParaRPr/>
          </a:p>
        </p:txBody>
      </p:sp>
      <p:pic>
        <p:nvPicPr>
          <p:cNvPr id="1893" name="Google Shape;1893;p157"/>
          <p:cNvPicPr preferRelativeResize="0"/>
          <p:nvPr/>
        </p:nvPicPr>
        <p:blipFill rotWithShape="1">
          <a:blip r:embed="rId3">
            <a:alphaModFix/>
          </a:blip>
          <a:srcRect b="0" l="0" r="0" t="0"/>
          <a:stretch/>
        </p:blipFill>
        <p:spPr>
          <a:xfrm>
            <a:off x="2185121" y="1063959"/>
            <a:ext cx="4773757" cy="3756738"/>
          </a:xfrm>
          <a:prstGeom prst="rect">
            <a:avLst/>
          </a:prstGeom>
          <a:noFill/>
          <a:ln>
            <a:noFill/>
          </a:ln>
        </p:spPr>
      </p:pic>
      <p:sp>
        <p:nvSpPr>
          <p:cNvPr id="1894" name="Google Shape;1894;p1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5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Best practices with TDD</a:t>
            </a:r>
            <a:endParaRPr/>
          </a:p>
        </p:txBody>
      </p:sp>
      <p:sp>
        <p:nvSpPr>
          <p:cNvPr id="1901" name="Google Shape;1901;p158"/>
          <p:cNvSpPr txBox="1"/>
          <p:nvPr/>
        </p:nvSpPr>
        <p:spPr>
          <a:xfrm>
            <a:off x="3148643" y="1798648"/>
            <a:ext cx="3903797" cy="353174"/>
          </a:xfrm>
          <a:prstGeom prst="rect">
            <a:avLst/>
          </a:prstGeom>
          <a:noFill/>
          <a:ln>
            <a:noFill/>
          </a:ln>
        </p:spPr>
        <p:txBody>
          <a:bodyPr anchorCtr="0" anchor="t" bIns="0" lIns="0" spcFirstLastPara="1" rIns="0" wrap="square" tIns="0">
            <a:noAutofit/>
          </a:bodyPr>
          <a:lstStyle/>
          <a:p>
            <a:pPr indent="0" lvl="1" marL="83700" marR="0" rtl="0" algn="l">
              <a:lnSpc>
                <a:spcPct val="90000"/>
              </a:lnSpc>
              <a:spcBef>
                <a:spcPts val="0"/>
              </a:spcBef>
              <a:spcAft>
                <a:spcPts val="0"/>
              </a:spcAft>
              <a:buClr>
                <a:schemeClr val="dk1"/>
              </a:buClr>
              <a:buSzPts val="1350"/>
              <a:buFont typeface="Arial"/>
              <a:buNone/>
            </a:pPr>
            <a:r>
              <a:rPr b="0" i="0" lang="en-US" sz="1350" u="none" cap="none" strike="noStrike">
                <a:solidFill>
                  <a:schemeClr val="dk1"/>
                </a:solidFill>
                <a:latin typeface="Arial"/>
                <a:ea typeface="Arial"/>
                <a:cs typeface="Arial"/>
                <a:sym typeface="Arial"/>
              </a:rPr>
              <a:t>Don’t commit to a methodology, commit to impact and a positive result</a:t>
            </a:r>
            <a:endParaRPr/>
          </a:p>
        </p:txBody>
      </p:sp>
      <p:sp>
        <p:nvSpPr>
          <p:cNvPr id="1902" name="Google Shape;1902;p158"/>
          <p:cNvSpPr txBox="1"/>
          <p:nvPr/>
        </p:nvSpPr>
        <p:spPr>
          <a:xfrm>
            <a:off x="2341577" y="1248523"/>
            <a:ext cx="4710863" cy="438015"/>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1500" u="none" cap="none" strike="noStrike">
                <a:solidFill>
                  <a:schemeClr val="lt2"/>
                </a:solidFill>
                <a:latin typeface="Arial"/>
                <a:ea typeface="Arial"/>
                <a:cs typeface="Arial"/>
                <a:sym typeface="Arial"/>
              </a:rPr>
              <a:t>TDD supports the following best practices:</a:t>
            </a:r>
            <a:endParaRPr/>
          </a:p>
        </p:txBody>
      </p:sp>
      <p:sp>
        <p:nvSpPr>
          <p:cNvPr id="1903" name="Google Shape;1903;p158"/>
          <p:cNvSpPr txBox="1"/>
          <p:nvPr/>
        </p:nvSpPr>
        <p:spPr>
          <a:xfrm>
            <a:off x="3148643" y="2402649"/>
            <a:ext cx="3903797" cy="619175"/>
          </a:xfrm>
          <a:prstGeom prst="rect">
            <a:avLst/>
          </a:prstGeom>
          <a:noFill/>
          <a:ln>
            <a:noFill/>
          </a:ln>
        </p:spPr>
        <p:txBody>
          <a:bodyPr anchorCtr="0" anchor="t" bIns="0" lIns="0" spcFirstLastPara="1" rIns="0" wrap="square" tIns="0">
            <a:noAutofit/>
          </a:bodyPr>
          <a:lstStyle/>
          <a:p>
            <a:pPr indent="0" lvl="1" marL="83700" marR="0" rtl="0" algn="l">
              <a:lnSpc>
                <a:spcPct val="90000"/>
              </a:lnSpc>
              <a:spcBef>
                <a:spcPts val="0"/>
              </a:spcBef>
              <a:spcAft>
                <a:spcPts val="0"/>
              </a:spcAft>
              <a:buClr>
                <a:schemeClr val="dk1"/>
              </a:buClr>
              <a:buSzPts val="1350"/>
              <a:buFont typeface="Arial"/>
              <a:buNone/>
            </a:pPr>
            <a:r>
              <a:rPr b="0" i="0" lang="en-US" sz="1350" u="none" cap="none" strike="noStrike">
                <a:solidFill>
                  <a:schemeClr val="dk1"/>
                </a:solidFill>
                <a:latin typeface="Arial"/>
                <a:ea typeface="Arial"/>
                <a:cs typeface="Arial"/>
                <a:sym typeface="Arial"/>
              </a:rPr>
              <a:t>Ensure that the engineering team has a clear understanding (and practice) for unit vs. integration testing</a:t>
            </a:r>
            <a:endParaRPr/>
          </a:p>
        </p:txBody>
      </p:sp>
      <p:sp>
        <p:nvSpPr>
          <p:cNvPr id="1904" name="Google Shape;1904;p158"/>
          <p:cNvSpPr txBox="1"/>
          <p:nvPr/>
        </p:nvSpPr>
        <p:spPr>
          <a:xfrm>
            <a:off x="3148643" y="3177747"/>
            <a:ext cx="3903797" cy="353174"/>
          </a:xfrm>
          <a:prstGeom prst="rect">
            <a:avLst/>
          </a:prstGeom>
          <a:noFill/>
          <a:ln>
            <a:noFill/>
          </a:ln>
        </p:spPr>
        <p:txBody>
          <a:bodyPr anchorCtr="0" anchor="t" bIns="0" lIns="0" spcFirstLastPara="1" rIns="0" wrap="square" tIns="0">
            <a:noAutofit/>
          </a:bodyPr>
          <a:lstStyle/>
          <a:p>
            <a:pPr indent="0" lvl="1" marL="83700" marR="0" rtl="0" algn="l">
              <a:lnSpc>
                <a:spcPct val="90000"/>
              </a:lnSpc>
              <a:spcBef>
                <a:spcPts val="0"/>
              </a:spcBef>
              <a:spcAft>
                <a:spcPts val="0"/>
              </a:spcAft>
              <a:buClr>
                <a:schemeClr val="dk1"/>
              </a:buClr>
              <a:buSzPts val="1350"/>
              <a:buFont typeface="Arial"/>
              <a:buNone/>
            </a:pPr>
            <a:r>
              <a:rPr b="0" i="0" lang="en-US" sz="1350" u="none" cap="none" strike="noStrike">
                <a:solidFill>
                  <a:schemeClr val="dk1"/>
                </a:solidFill>
                <a:latin typeface="Arial"/>
                <a:ea typeface="Arial"/>
                <a:cs typeface="Arial"/>
                <a:sym typeface="Arial"/>
              </a:rPr>
              <a:t>Automated test code is code – just like application code – estimate and plan accordingly</a:t>
            </a:r>
            <a:endParaRPr/>
          </a:p>
        </p:txBody>
      </p:sp>
      <p:sp>
        <p:nvSpPr>
          <p:cNvPr id="1905" name="Google Shape;1905;p158"/>
          <p:cNvSpPr txBox="1"/>
          <p:nvPr/>
        </p:nvSpPr>
        <p:spPr>
          <a:xfrm>
            <a:off x="3148643" y="3816258"/>
            <a:ext cx="3903797" cy="438016"/>
          </a:xfrm>
          <a:prstGeom prst="rect">
            <a:avLst/>
          </a:prstGeom>
          <a:noFill/>
          <a:ln>
            <a:noFill/>
          </a:ln>
        </p:spPr>
        <p:txBody>
          <a:bodyPr anchorCtr="0" anchor="t" bIns="0" lIns="0" spcFirstLastPara="1" rIns="0" wrap="square" tIns="0">
            <a:noAutofit/>
          </a:bodyPr>
          <a:lstStyle/>
          <a:p>
            <a:pPr indent="0" lvl="1" marL="83700" marR="0" rtl="0" algn="l">
              <a:lnSpc>
                <a:spcPct val="90000"/>
              </a:lnSpc>
              <a:spcBef>
                <a:spcPts val="0"/>
              </a:spcBef>
              <a:spcAft>
                <a:spcPts val="0"/>
              </a:spcAft>
              <a:buClr>
                <a:schemeClr val="dk1"/>
              </a:buClr>
              <a:buSzPts val="1350"/>
              <a:buFont typeface="Arial"/>
              <a:buNone/>
            </a:pPr>
            <a:r>
              <a:rPr b="0" i="0" lang="en-US" sz="1350" u="none" cap="none" strike="noStrike">
                <a:solidFill>
                  <a:schemeClr val="dk1"/>
                </a:solidFill>
                <a:latin typeface="Arial"/>
                <a:ea typeface="Arial"/>
                <a:cs typeface="Arial"/>
                <a:sym typeface="Arial"/>
              </a:rPr>
              <a:t>Find the right % of test coverage – quality &amp; quantity!</a:t>
            </a:r>
            <a:endParaRPr/>
          </a:p>
        </p:txBody>
      </p:sp>
      <p:grpSp>
        <p:nvGrpSpPr>
          <p:cNvPr id="1906" name="Google Shape;1906;p158"/>
          <p:cNvGrpSpPr/>
          <p:nvPr/>
        </p:nvGrpSpPr>
        <p:grpSpPr>
          <a:xfrm>
            <a:off x="2312367" y="1645892"/>
            <a:ext cx="685800" cy="685800"/>
            <a:chOff x="5273675" y="2606675"/>
            <a:chExt cx="1644650" cy="1644650"/>
          </a:xfrm>
        </p:grpSpPr>
        <p:sp>
          <p:nvSpPr>
            <p:cNvPr id="1907" name="Google Shape;1907;p158"/>
            <p:cNvSpPr/>
            <p:nvPr/>
          </p:nvSpPr>
          <p:spPr>
            <a:xfrm>
              <a:off x="5273675" y="2606675"/>
              <a:ext cx="1644650" cy="164465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908" name="Google Shape;1908;p158"/>
            <p:cNvGrpSpPr/>
            <p:nvPr/>
          </p:nvGrpSpPr>
          <p:grpSpPr>
            <a:xfrm>
              <a:off x="5445125" y="2962275"/>
              <a:ext cx="1303338" cy="931863"/>
              <a:chOff x="5445125" y="2962275"/>
              <a:chExt cx="1303338" cy="931863"/>
            </a:xfrm>
          </p:grpSpPr>
          <p:sp>
            <p:nvSpPr>
              <p:cNvPr id="1909" name="Google Shape;1909;p158"/>
              <p:cNvSpPr/>
              <p:nvPr/>
            </p:nvSpPr>
            <p:spPr>
              <a:xfrm>
                <a:off x="5445125" y="2962275"/>
                <a:ext cx="1303338" cy="931863"/>
              </a:xfrm>
              <a:custGeom>
                <a:rect b="b" l="l" r="r" t="t"/>
                <a:pathLst>
                  <a:path extrusionOk="0" h="931863" w="1303338">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10" name="Google Shape;1910;p158"/>
              <p:cNvSpPr/>
              <p:nvPr/>
            </p:nvSpPr>
            <p:spPr>
              <a:xfrm>
                <a:off x="5507037" y="3298825"/>
                <a:ext cx="1176338" cy="533401"/>
              </a:xfrm>
              <a:custGeom>
                <a:rect b="b" l="l" r="r" t="t"/>
                <a:pathLst>
                  <a:path extrusionOk="0" h="533401" w="1176338">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grpSp>
        <p:nvGrpSpPr>
          <p:cNvPr id="1911" name="Google Shape;1911;p158"/>
          <p:cNvGrpSpPr/>
          <p:nvPr/>
        </p:nvGrpSpPr>
        <p:grpSpPr>
          <a:xfrm>
            <a:off x="2312367" y="2275610"/>
            <a:ext cx="685800" cy="685800"/>
            <a:chOff x="5273675" y="2600325"/>
            <a:chExt cx="1644650" cy="1644650"/>
          </a:xfrm>
        </p:grpSpPr>
        <p:sp>
          <p:nvSpPr>
            <p:cNvPr id="1912" name="Google Shape;1912;p158"/>
            <p:cNvSpPr/>
            <p:nvPr/>
          </p:nvSpPr>
          <p:spPr>
            <a:xfrm>
              <a:off x="5273675" y="2600325"/>
              <a:ext cx="1644650" cy="164465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913" name="Google Shape;1913;p158"/>
            <p:cNvGrpSpPr/>
            <p:nvPr/>
          </p:nvGrpSpPr>
          <p:grpSpPr>
            <a:xfrm>
              <a:off x="5443538" y="2770188"/>
              <a:ext cx="1303338" cy="1303338"/>
              <a:chOff x="5443538" y="2770188"/>
              <a:chExt cx="1303338" cy="1303338"/>
            </a:xfrm>
          </p:grpSpPr>
          <p:sp>
            <p:nvSpPr>
              <p:cNvPr id="1914" name="Google Shape;1914;p158"/>
              <p:cNvSpPr/>
              <p:nvPr/>
            </p:nvSpPr>
            <p:spPr>
              <a:xfrm>
                <a:off x="5707063" y="3082925"/>
                <a:ext cx="776288" cy="674688"/>
              </a:xfrm>
              <a:custGeom>
                <a:rect b="b" l="l" r="r" t="t"/>
                <a:pathLst>
                  <a:path extrusionOk="0" h="674688" w="776288">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15" name="Google Shape;1915;p158"/>
              <p:cNvSpPr/>
              <p:nvPr/>
            </p:nvSpPr>
            <p:spPr>
              <a:xfrm>
                <a:off x="5443538" y="2770188"/>
                <a:ext cx="1303338" cy="1303338"/>
              </a:xfrm>
              <a:custGeom>
                <a:rect b="b" l="l" r="r" t="t"/>
                <a:pathLst>
                  <a:path extrusionOk="0" h="1303338" w="1303338">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grpSp>
        <p:nvGrpSpPr>
          <p:cNvPr id="1916" name="Google Shape;1916;p158"/>
          <p:cNvGrpSpPr/>
          <p:nvPr/>
        </p:nvGrpSpPr>
        <p:grpSpPr>
          <a:xfrm>
            <a:off x="2312685" y="2960157"/>
            <a:ext cx="685165" cy="685800"/>
            <a:chOff x="1682" y="0"/>
            <a:chExt cx="4316" cy="4320"/>
          </a:xfrm>
        </p:grpSpPr>
        <p:sp>
          <p:nvSpPr>
            <p:cNvPr id="1917" name="Google Shape;1917;p158"/>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18" name="Google Shape;1918;p158"/>
            <p:cNvSpPr/>
            <p:nvPr/>
          </p:nvSpPr>
          <p:spPr>
            <a:xfrm>
              <a:off x="2604" y="877"/>
              <a:ext cx="2493" cy="1855"/>
            </a:xfrm>
            <a:custGeom>
              <a:rect b="b" l="l" r="r" t="t"/>
              <a:pathLst>
                <a:path extrusionOk="0" h="989" w="1331">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19" name="Google Shape;1919;p158"/>
            <p:cNvSpPr/>
            <p:nvPr/>
          </p:nvSpPr>
          <p:spPr>
            <a:xfrm>
              <a:off x="1864" y="712"/>
              <a:ext cx="3956" cy="2665"/>
            </a:xfrm>
            <a:custGeom>
              <a:rect b="b" l="l" r="r" t="t"/>
              <a:pathLst>
                <a:path extrusionOk="0" h="1421" w="2112">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1920" name="Google Shape;1920;p158"/>
          <p:cNvGrpSpPr/>
          <p:nvPr/>
        </p:nvGrpSpPr>
        <p:grpSpPr>
          <a:xfrm>
            <a:off x="2312367" y="3590420"/>
            <a:ext cx="685800" cy="685800"/>
            <a:chOff x="5273675" y="2606675"/>
            <a:chExt cx="1644650" cy="1644650"/>
          </a:xfrm>
        </p:grpSpPr>
        <p:sp>
          <p:nvSpPr>
            <p:cNvPr id="1921" name="Google Shape;1921;p158"/>
            <p:cNvSpPr/>
            <p:nvPr/>
          </p:nvSpPr>
          <p:spPr>
            <a:xfrm>
              <a:off x="5273675" y="2606675"/>
              <a:ext cx="1644650" cy="164465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1922" name="Google Shape;1922;p158"/>
            <p:cNvGrpSpPr/>
            <p:nvPr/>
          </p:nvGrpSpPr>
          <p:grpSpPr>
            <a:xfrm>
              <a:off x="5646738" y="2776538"/>
              <a:ext cx="898525" cy="1304925"/>
              <a:chOff x="5646738" y="2776538"/>
              <a:chExt cx="898525" cy="1304925"/>
            </a:xfrm>
          </p:grpSpPr>
          <p:sp>
            <p:nvSpPr>
              <p:cNvPr id="1923" name="Google Shape;1923;p158"/>
              <p:cNvSpPr/>
              <p:nvPr/>
            </p:nvSpPr>
            <p:spPr>
              <a:xfrm>
                <a:off x="5646738" y="2890838"/>
                <a:ext cx="898525" cy="1190625"/>
              </a:xfrm>
              <a:custGeom>
                <a:rect b="b" l="l" r="r" t="t"/>
                <a:pathLst>
                  <a:path extrusionOk="0" h="1670" w="1258">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24" name="Google Shape;1924;p158"/>
              <p:cNvSpPr/>
              <p:nvPr/>
            </p:nvSpPr>
            <p:spPr>
              <a:xfrm>
                <a:off x="5795963" y="2776538"/>
                <a:ext cx="600075" cy="1093787"/>
              </a:xfrm>
              <a:custGeom>
                <a:rect b="b" l="l" r="r" t="t"/>
                <a:pathLst>
                  <a:path extrusionOk="0" h="1093787" w="600075">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sp>
        <p:nvSpPr>
          <p:cNvPr id="1925" name="Google Shape;1925;p1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59"/>
          <p:cNvSpPr txBox="1"/>
          <p:nvPr/>
        </p:nvSpPr>
        <p:spPr>
          <a:xfrm>
            <a:off x="2148966" y="3014713"/>
            <a:ext cx="1460754" cy="799201"/>
          </a:xfrm>
          <a:prstGeom prst="rect">
            <a:avLst/>
          </a:prstGeom>
          <a:noFill/>
          <a:ln>
            <a:noFill/>
          </a:ln>
        </p:spPr>
        <p:txBody>
          <a:bodyPr anchorCtr="0" anchor="t" bIns="0" lIns="0" spcFirstLastPara="1" rIns="0" wrap="square" tIns="0">
            <a:noAutofit/>
          </a:bodyPr>
          <a:lstStyle/>
          <a:p>
            <a:pPr indent="0" lvl="1" marL="0" marR="0" rtl="0" algn="ctr">
              <a:lnSpc>
                <a:spcPct val="90000"/>
              </a:lnSpc>
              <a:spcBef>
                <a:spcPts val="0"/>
              </a:spcBef>
              <a:spcAft>
                <a:spcPts val="0"/>
              </a:spcAft>
              <a:buClr>
                <a:srgbClr val="575757"/>
              </a:buClr>
              <a:buSzPts val="1200"/>
              <a:buFont typeface="Trebuchet MS"/>
              <a:buNone/>
            </a:pPr>
            <a:r>
              <a:rPr b="0" i="0" lang="en-US" sz="1200" u="none" cap="none" strike="noStrike">
                <a:solidFill>
                  <a:srgbClr val="575757"/>
                </a:solidFill>
                <a:latin typeface="Arial"/>
                <a:ea typeface="Arial"/>
                <a:cs typeface="Arial"/>
                <a:sym typeface="Arial"/>
              </a:rPr>
              <a:t>i.e., minimal dependencies between tests (keeps them simpler)</a:t>
            </a:r>
            <a:endParaRPr/>
          </a:p>
          <a:p>
            <a:pPr indent="0" lvl="0" marL="0" marR="0" rtl="0" algn="ctr">
              <a:lnSpc>
                <a:spcPct val="100000"/>
              </a:lnSpc>
              <a:spcBef>
                <a:spcPts val="225"/>
              </a:spcBef>
              <a:spcAft>
                <a:spcPts val="0"/>
              </a:spcAft>
              <a:buClr>
                <a:srgbClr val="000000"/>
              </a:buClr>
              <a:buSzPts val="1200"/>
              <a:buFont typeface="Trebuchet MS"/>
              <a:buNone/>
            </a:pPr>
            <a:r>
              <a:t/>
            </a:r>
            <a:endParaRPr b="0" i="0" sz="1200" u="none" cap="none" strike="noStrike">
              <a:solidFill>
                <a:srgbClr val="000000"/>
              </a:solidFill>
              <a:latin typeface="Arial"/>
              <a:ea typeface="Arial"/>
              <a:cs typeface="Arial"/>
              <a:sym typeface="Arial"/>
            </a:endParaRPr>
          </a:p>
        </p:txBody>
      </p:sp>
      <p:sp>
        <p:nvSpPr>
          <p:cNvPr id="1931" name="Google Shape;1931;p15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To be effective, automated unit tests need to follow FIRST:</a:t>
            </a:r>
            <a:endParaRPr/>
          </a:p>
        </p:txBody>
      </p:sp>
      <p:sp>
        <p:nvSpPr>
          <p:cNvPr id="1932" name="Google Shape;1932;p159"/>
          <p:cNvSpPr txBox="1"/>
          <p:nvPr/>
        </p:nvSpPr>
        <p:spPr>
          <a:xfrm>
            <a:off x="464180" y="3014713"/>
            <a:ext cx="1460754" cy="799201"/>
          </a:xfrm>
          <a:prstGeom prst="rect">
            <a:avLst/>
          </a:prstGeom>
          <a:noFill/>
          <a:ln>
            <a:noFill/>
          </a:ln>
        </p:spPr>
        <p:txBody>
          <a:bodyPr anchorCtr="0" anchor="t" bIns="0" lIns="0" spcFirstLastPara="1" rIns="0" wrap="square" tIns="0">
            <a:noAutofit/>
          </a:bodyPr>
          <a:lstStyle/>
          <a:p>
            <a:pPr indent="0" lvl="1" marL="0" marR="0" rtl="0" algn="ctr">
              <a:lnSpc>
                <a:spcPct val="90000"/>
              </a:lnSpc>
              <a:spcBef>
                <a:spcPts val="0"/>
              </a:spcBef>
              <a:spcAft>
                <a:spcPts val="0"/>
              </a:spcAft>
              <a:buClr>
                <a:srgbClr val="575757"/>
              </a:buClr>
              <a:buSzPts val="1200"/>
              <a:buFont typeface="Trebuchet MS"/>
              <a:buNone/>
            </a:pPr>
            <a:r>
              <a:rPr b="0" i="0" lang="en-US" sz="1200" u="none" cap="none" strike="noStrike">
                <a:solidFill>
                  <a:srgbClr val="575757"/>
                </a:solidFill>
                <a:latin typeface="Arial"/>
                <a:ea typeface="Arial"/>
                <a:cs typeface="Arial"/>
                <a:sym typeface="Arial"/>
              </a:rPr>
              <a:t>or they won’t be executed</a:t>
            </a:r>
            <a:endParaRPr/>
          </a:p>
          <a:p>
            <a:pPr indent="0" lvl="0" marL="0" marR="0" rtl="0" algn="ctr">
              <a:lnSpc>
                <a:spcPct val="100000"/>
              </a:lnSpc>
              <a:spcBef>
                <a:spcPts val="225"/>
              </a:spcBef>
              <a:spcAft>
                <a:spcPts val="0"/>
              </a:spcAft>
              <a:buClr>
                <a:srgbClr val="000000"/>
              </a:buClr>
              <a:buSzPts val="1200"/>
              <a:buFont typeface="Trebuchet MS"/>
              <a:buNone/>
            </a:pPr>
            <a:r>
              <a:t/>
            </a:r>
            <a:endParaRPr b="0" i="0" sz="1200" u="none" cap="none" strike="noStrike">
              <a:solidFill>
                <a:srgbClr val="000000"/>
              </a:solidFill>
              <a:latin typeface="Arial"/>
              <a:ea typeface="Arial"/>
              <a:cs typeface="Arial"/>
              <a:sym typeface="Arial"/>
            </a:endParaRPr>
          </a:p>
        </p:txBody>
      </p:sp>
      <p:sp>
        <p:nvSpPr>
          <p:cNvPr id="1933" name="Google Shape;1933;p159"/>
          <p:cNvSpPr txBox="1"/>
          <p:nvPr/>
        </p:nvSpPr>
        <p:spPr>
          <a:xfrm>
            <a:off x="3833753" y="3014713"/>
            <a:ext cx="1460754" cy="799201"/>
          </a:xfrm>
          <a:prstGeom prst="rect">
            <a:avLst/>
          </a:prstGeom>
          <a:noFill/>
          <a:ln>
            <a:noFill/>
          </a:ln>
        </p:spPr>
        <p:txBody>
          <a:bodyPr anchorCtr="0" anchor="t" bIns="0" lIns="0" spcFirstLastPara="1" rIns="0" wrap="square" tIns="0">
            <a:noAutofit/>
          </a:bodyPr>
          <a:lstStyle/>
          <a:p>
            <a:pPr indent="0" lvl="1" marL="0" marR="0" rtl="0" algn="ctr">
              <a:lnSpc>
                <a:spcPct val="90000"/>
              </a:lnSpc>
              <a:spcBef>
                <a:spcPts val="0"/>
              </a:spcBef>
              <a:spcAft>
                <a:spcPts val="0"/>
              </a:spcAft>
              <a:buClr>
                <a:srgbClr val="575757"/>
              </a:buClr>
              <a:buSzPts val="1200"/>
              <a:buFont typeface="Trebuchet MS"/>
              <a:buNone/>
            </a:pPr>
            <a:r>
              <a:rPr b="0" i="0" lang="en-US" sz="1200" u="none" cap="none" strike="noStrike">
                <a:solidFill>
                  <a:srgbClr val="575757"/>
                </a:solidFill>
                <a:latin typeface="Arial"/>
                <a:ea typeface="Arial"/>
                <a:cs typeface="Arial"/>
                <a:sym typeface="Arial"/>
              </a:rPr>
              <a:t>i.e., every run against unchanged code should operate the same</a:t>
            </a:r>
            <a:endParaRPr/>
          </a:p>
        </p:txBody>
      </p:sp>
      <p:sp>
        <p:nvSpPr>
          <p:cNvPr id="1934" name="Google Shape;1934;p159"/>
          <p:cNvSpPr txBox="1"/>
          <p:nvPr/>
        </p:nvSpPr>
        <p:spPr>
          <a:xfrm>
            <a:off x="5518539" y="3014713"/>
            <a:ext cx="1460754" cy="799201"/>
          </a:xfrm>
          <a:prstGeom prst="rect">
            <a:avLst/>
          </a:prstGeom>
          <a:noFill/>
          <a:ln>
            <a:noFill/>
          </a:ln>
        </p:spPr>
        <p:txBody>
          <a:bodyPr anchorCtr="0" anchor="t" bIns="0" lIns="0" spcFirstLastPara="1" rIns="0" wrap="square" tIns="0">
            <a:noAutofit/>
          </a:bodyPr>
          <a:lstStyle/>
          <a:p>
            <a:pPr indent="-76200" lvl="0" marL="0" marR="0" rtl="0" algn="ctr">
              <a:lnSpc>
                <a:spcPct val="100000"/>
              </a:lnSpc>
              <a:spcBef>
                <a:spcPts val="0"/>
              </a:spcBef>
              <a:spcAft>
                <a:spcPts val="0"/>
              </a:spcAft>
              <a:buClr>
                <a:srgbClr val="000000"/>
              </a:buClr>
              <a:buSzPts val="1200"/>
              <a:buFont typeface="Trebuchet MS"/>
              <a:buChar char="​"/>
            </a:pPr>
            <a:r>
              <a:rPr b="0" i="0" lang="en-US" sz="1200" u="none" cap="none" strike="noStrike">
                <a:solidFill>
                  <a:srgbClr val="000000"/>
                </a:solidFill>
                <a:latin typeface="Arial"/>
                <a:ea typeface="Arial"/>
                <a:cs typeface="Arial"/>
                <a:sym typeface="Arial"/>
              </a:rPr>
              <a:t>i.e., Boolean output (pass or fail)</a:t>
            </a:r>
            <a:endParaRPr/>
          </a:p>
        </p:txBody>
      </p:sp>
      <p:sp>
        <p:nvSpPr>
          <p:cNvPr id="1935" name="Google Shape;1935;p159"/>
          <p:cNvSpPr txBox="1"/>
          <p:nvPr/>
        </p:nvSpPr>
        <p:spPr>
          <a:xfrm>
            <a:off x="7203325" y="3014713"/>
            <a:ext cx="1460754" cy="799201"/>
          </a:xfrm>
          <a:prstGeom prst="rect">
            <a:avLst/>
          </a:prstGeom>
          <a:noFill/>
          <a:ln>
            <a:noFill/>
          </a:ln>
        </p:spPr>
        <p:txBody>
          <a:bodyPr anchorCtr="0" anchor="t" bIns="0" lIns="0" spcFirstLastPara="1" rIns="0" wrap="square" tIns="0">
            <a:noAutofit/>
          </a:bodyPr>
          <a:lstStyle/>
          <a:p>
            <a:pPr indent="0" lvl="1" marL="0" marR="0" rtl="0" algn="ctr">
              <a:lnSpc>
                <a:spcPct val="90000"/>
              </a:lnSpc>
              <a:spcBef>
                <a:spcPts val="0"/>
              </a:spcBef>
              <a:spcAft>
                <a:spcPts val="0"/>
              </a:spcAft>
              <a:buClr>
                <a:srgbClr val="575757"/>
              </a:buClr>
              <a:buSzPts val="1200"/>
              <a:buFont typeface="Trebuchet MS"/>
              <a:buNone/>
            </a:pPr>
            <a:r>
              <a:rPr b="0" i="0" lang="en-US" sz="1200" u="none" cap="none" strike="noStrike">
                <a:solidFill>
                  <a:srgbClr val="575757"/>
                </a:solidFill>
                <a:latin typeface="Arial"/>
                <a:ea typeface="Arial"/>
                <a:cs typeface="Arial"/>
                <a:sym typeface="Arial"/>
              </a:rPr>
              <a:t>if not first, early and often</a:t>
            </a:r>
            <a:endParaRPr/>
          </a:p>
        </p:txBody>
      </p:sp>
      <p:sp>
        <p:nvSpPr>
          <p:cNvPr id="1936" name="Google Shape;1936;p159"/>
          <p:cNvSpPr txBox="1"/>
          <p:nvPr/>
        </p:nvSpPr>
        <p:spPr>
          <a:xfrm>
            <a:off x="464180" y="2648613"/>
            <a:ext cx="1460754" cy="277000"/>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None/>
            </a:pPr>
            <a:r>
              <a:rPr b="0" i="0" lang="en-US" sz="1650" u="none" cap="none" strike="noStrike">
                <a:solidFill>
                  <a:schemeClr val="lt2"/>
                </a:solidFill>
                <a:latin typeface="Arial"/>
                <a:ea typeface="Arial"/>
                <a:cs typeface="Arial"/>
                <a:sym typeface="Arial"/>
              </a:rPr>
              <a:t>Fast</a:t>
            </a:r>
            <a:endParaRPr/>
          </a:p>
        </p:txBody>
      </p:sp>
      <p:sp>
        <p:nvSpPr>
          <p:cNvPr id="1937" name="Google Shape;1937;p159"/>
          <p:cNvSpPr txBox="1"/>
          <p:nvPr/>
        </p:nvSpPr>
        <p:spPr>
          <a:xfrm>
            <a:off x="2148966" y="2648613"/>
            <a:ext cx="1460754" cy="277000"/>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None/>
            </a:pPr>
            <a:r>
              <a:rPr b="0" i="0" lang="en-US" sz="1650" u="none" cap="none" strike="noStrike">
                <a:solidFill>
                  <a:schemeClr val="lt2"/>
                </a:solidFill>
                <a:latin typeface="Arial"/>
                <a:ea typeface="Arial"/>
                <a:cs typeface="Arial"/>
                <a:sym typeface="Arial"/>
              </a:rPr>
              <a:t>Independent</a:t>
            </a:r>
            <a:endParaRPr/>
          </a:p>
        </p:txBody>
      </p:sp>
      <p:sp>
        <p:nvSpPr>
          <p:cNvPr id="1938" name="Google Shape;1938;p159"/>
          <p:cNvSpPr txBox="1"/>
          <p:nvPr/>
        </p:nvSpPr>
        <p:spPr>
          <a:xfrm>
            <a:off x="3833753" y="2648613"/>
            <a:ext cx="1460754" cy="277000"/>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None/>
            </a:pPr>
            <a:r>
              <a:rPr b="0" i="0" lang="en-US" sz="1650" u="none" cap="none" strike="noStrike">
                <a:solidFill>
                  <a:schemeClr val="lt2"/>
                </a:solidFill>
                <a:latin typeface="Arial"/>
                <a:ea typeface="Arial"/>
                <a:cs typeface="Arial"/>
                <a:sym typeface="Arial"/>
              </a:rPr>
              <a:t>Repeatable</a:t>
            </a:r>
            <a:endParaRPr/>
          </a:p>
        </p:txBody>
      </p:sp>
      <p:sp>
        <p:nvSpPr>
          <p:cNvPr id="1939" name="Google Shape;1939;p159"/>
          <p:cNvSpPr txBox="1"/>
          <p:nvPr/>
        </p:nvSpPr>
        <p:spPr>
          <a:xfrm>
            <a:off x="5518539" y="2648613"/>
            <a:ext cx="1460754" cy="277000"/>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None/>
            </a:pPr>
            <a:r>
              <a:rPr b="0" i="0" lang="en-US" sz="1650" u="none" cap="none" strike="noStrike">
                <a:solidFill>
                  <a:schemeClr val="lt2"/>
                </a:solidFill>
                <a:latin typeface="Arial"/>
                <a:ea typeface="Arial"/>
                <a:cs typeface="Arial"/>
                <a:sym typeface="Arial"/>
              </a:rPr>
              <a:t>Self-validating</a:t>
            </a:r>
            <a:endParaRPr/>
          </a:p>
        </p:txBody>
      </p:sp>
      <p:sp>
        <p:nvSpPr>
          <p:cNvPr id="1940" name="Google Shape;1940;p159"/>
          <p:cNvSpPr txBox="1"/>
          <p:nvPr/>
        </p:nvSpPr>
        <p:spPr>
          <a:xfrm>
            <a:off x="7203325" y="2648613"/>
            <a:ext cx="1460754" cy="277000"/>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None/>
            </a:pPr>
            <a:r>
              <a:rPr b="0" i="0" lang="en-US" sz="1650" u="none" cap="none" strike="noStrike">
                <a:solidFill>
                  <a:schemeClr val="lt2"/>
                </a:solidFill>
                <a:latin typeface="Arial"/>
                <a:ea typeface="Arial"/>
                <a:cs typeface="Arial"/>
                <a:sym typeface="Arial"/>
              </a:rPr>
              <a:t>Timely</a:t>
            </a:r>
            <a:endParaRPr/>
          </a:p>
        </p:txBody>
      </p:sp>
      <p:sp>
        <p:nvSpPr>
          <p:cNvPr id="1941" name="Google Shape;1941;p159"/>
          <p:cNvSpPr/>
          <p:nvPr/>
        </p:nvSpPr>
        <p:spPr>
          <a:xfrm>
            <a:off x="716922" y="1612320"/>
            <a:ext cx="959431" cy="959431"/>
          </a:xfrm>
          <a:prstGeom prst="ellipse">
            <a:avLst/>
          </a:prstGeom>
          <a:solidFill>
            <a:srgbClr val="FFFFFF"/>
          </a:solidFill>
          <a:ln cap="rnd"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i="0" lang="en-US" sz="3600" u="none" cap="none" strike="noStrike">
                <a:solidFill>
                  <a:schemeClr val="lt2"/>
                </a:solidFill>
                <a:latin typeface="Arial"/>
                <a:ea typeface="Arial"/>
                <a:cs typeface="Arial"/>
                <a:sym typeface="Arial"/>
              </a:rPr>
              <a:t>F</a:t>
            </a:r>
            <a:endParaRPr b="0" i="0" sz="900" u="none" cap="none" strike="noStrike">
              <a:solidFill>
                <a:schemeClr val="lt2"/>
              </a:solidFill>
              <a:latin typeface="Arial"/>
              <a:ea typeface="Arial"/>
              <a:cs typeface="Arial"/>
              <a:sym typeface="Arial"/>
            </a:endParaRPr>
          </a:p>
        </p:txBody>
      </p:sp>
      <p:sp>
        <p:nvSpPr>
          <p:cNvPr id="1942" name="Google Shape;1942;p159"/>
          <p:cNvSpPr/>
          <p:nvPr/>
        </p:nvSpPr>
        <p:spPr>
          <a:xfrm>
            <a:off x="2401188" y="1612320"/>
            <a:ext cx="959431" cy="959431"/>
          </a:xfrm>
          <a:prstGeom prst="ellipse">
            <a:avLst/>
          </a:prstGeom>
          <a:solidFill>
            <a:srgbClr val="FFFFFF"/>
          </a:solidFill>
          <a:ln cap="rnd"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i="0" lang="en-US" sz="3600" u="none" cap="none" strike="noStrike">
                <a:solidFill>
                  <a:schemeClr val="lt2"/>
                </a:solidFill>
                <a:latin typeface="Arial"/>
                <a:ea typeface="Arial"/>
                <a:cs typeface="Arial"/>
                <a:sym typeface="Arial"/>
              </a:rPr>
              <a:t>I</a:t>
            </a:r>
            <a:endParaRPr b="0" i="0" sz="900" u="none" cap="none" strike="noStrike">
              <a:solidFill>
                <a:schemeClr val="lt2"/>
              </a:solidFill>
              <a:latin typeface="Arial"/>
              <a:ea typeface="Arial"/>
              <a:cs typeface="Arial"/>
              <a:sym typeface="Arial"/>
            </a:endParaRPr>
          </a:p>
        </p:txBody>
      </p:sp>
      <p:sp>
        <p:nvSpPr>
          <p:cNvPr id="1943" name="Google Shape;1943;p159"/>
          <p:cNvSpPr/>
          <p:nvPr/>
        </p:nvSpPr>
        <p:spPr>
          <a:xfrm>
            <a:off x="4085454" y="1612320"/>
            <a:ext cx="959431" cy="959431"/>
          </a:xfrm>
          <a:prstGeom prst="ellipse">
            <a:avLst/>
          </a:prstGeom>
          <a:solidFill>
            <a:srgbClr val="FFFFFF"/>
          </a:solidFill>
          <a:ln cap="rnd"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i="0" lang="en-US" sz="3600" u="none" cap="none" strike="noStrike">
                <a:solidFill>
                  <a:schemeClr val="lt2"/>
                </a:solidFill>
                <a:latin typeface="Arial"/>
                <a:ea typeface="Arial"/>
                <a:cs typeface="Arial"/>
                <a:sym typeface="Arial"/>
              </a:rPr>
              <a:t>R</a:t>
            </a:r>
            <a:endParaRPr b="0" i="0" sz="900" u="none" cap="none" strike="noStrike">
              <a:solidFill>
                <a:schemeClr val="lt2"/>
              </a:solidFill>
              <a:latin typeface="Arial"/>
              <a:ea typeface="Arial"/>
              <a:cs typeface="Arial"/>
              <a:sym typeface="Arial"/>
            </a:endParaRPr>
          </a:p>
        </p:txBody>
      </p:sp>
      <p:sp>
        <p:nvSpPr>
          <p:cNvPr id="1944" name="Google Shape;1944;p159"/>
          <p:cNvSpPr/>
          <p:nvPr/>
        </p:nvSpPr>
        <p:spPr>
          <a:xfrm>
            <a:off x="5769720" y="1612320"/>
            <a:ext cx="959431" cy="959431"/>
          </a:xfrm>
          <a:prstGeom prst="ellipse">
            <a:avLst/>
          </a:prstGeom>
          <a:solidFill>
            <a:srgbClr val="FFFFFF"/>
          </a:solidFill>
          <a:ln cap="rnd"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i="0" lang="en-US" sz="3600" u="none" cap="none" strike="noStrike">
                <a:solidFill>
                  <a:schemeClr val="lt2"/>
                </a:solidFill>
                <a:latin typeface="Arial"/>
                <a:ea typeface="Arial"/>
                <a:cs typeface="Arial"/>
                <a:sym typeface="Arial"/>
              </a:rPr>
              <a:t>S</a:t>
            </a:r>
            <a:endParaRPr b="0" i="0" sz="900" u="none" cap="none" strike="noStrike">
              <a:solidFill>
                <a:schemeClr val="lt2"/>
              </a:solidFill>
              <a:latin typeface="Arial"/>
              <a:ea typeface="Arial"/>
              <a:cs typeface="Arial"/>
              <a:sym typeface="Arial"/>
            </a:endParaRPr>
          </a:p>
        </p:txBody>
      </p:sp>
      <p:sp>
        <p:nvSpPr>
          <p:cNvPr id="1945" name="Google Shape;1945;p159"/>
          <p:cNvSpPr/>
          <p:nvPr/>
        </p:nvSpPr>
        <p:spPr>
          <a:xfrm>
            <a:off x="7453986" y="1612320"/>
            <a:ext cx="959431" cy="959431"/>
          </a:xfrm>
          <a:prstGeom prst="ellipse">
            <a:avLst/>
          </a:prstGeom>
          <a:solidFill>
            <a:srgbClr val="FFFFFF"/>
          </a:solidFill>
          <a:ln cap="rnd"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i="0" lang="en-US" sz="3600" u="none" cap="none" strike="noStrike">
                <a:solidFill>
                  <a:schemeClr val="lt2"/>
                </a:solidFill>
                <a:latin typeface="Arial"/>
                <a:ea typeface="Arial"/>
                <a:cs typeface="Arial"/>
                <a:sym typeface="Arial"/>
              </a:rPr>
              <a:t>T</a:t>
            </a:r>
            <a:endParaRPr b="0" i="0" sz="900" u="none" cap="none" strike="noStrike">
              <a:solidFill>
                <a:schemeClr val="lt2"/>
              </a:solidFill>
              <a:latin typeface="Arial"/>
              <a:ea typeface="Arial"/>
              <a:cs typeface="Arial"/>
              <a:sym typeface="Arial"/>
            </a:endParaRPr>
          </a:p>
        </p:txBody>
      </p:sp>
      <p:sp>
        <p:nvSpPr>
          <p:cNvPr id="1946" name="Google Shape;1946;p1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16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Challenges</a:t>
            </a:r>
            <a:endParaRPr/>
          </a:p>
        </p:txBody>
      </p:sp>
      <p:sp>
        <p:nvSpPr>
          <p:cNvPr id="1952" name="Google Shape;1952;p160"/>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800">
              <a:solidFill>
                <a:srgbClr val="202020"/>
              </a:solidFill>
            </a:endParaRPr>
          </a:p>
          <a:p>
            <a:pPr indent="0" lvl="1" marL="285750" rtl="0" algn="l">
              <a:lnSpc>
                <a:spcPct val="100000"/>
              </a:lnSpc>
              <a:spcBef>
                <a:spcPts val="0"/>
              </a:spcBef>
              <a:spcAft>
                <a:spcPts val="0"/>
              </a:spcAft>
              <a:buSzPts val="2700"/>
              <a:buNone/>
            </a:pPr>
            <a:r>
              <a:rPr lang="en-US" sz="2400">
                <a:solidFill>
                  <a:srgbClr val="202020"/>
                </a:solidFill>
              </a:rPr>
              <a:t>What are some of the challenges you face with software testing in your jobs (i.e., why don’t we test as much as we want to or should)?</a:t>
            </a:r>
            <a:endParaRPr/>
          </a:p>
        </p:txBody>
      </p:sp>
      <p:sp>
        <p:nvSpPr>
          <p:cNvPr id="1953" name="Google Shape;1953;p1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16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Challenges</a:t>
            </a:r>
            <a:endParaRPr/>
          </a:p>
        </p:txBody>
      </p:sp>
      <p:sp>
        <p:nvSpPr>
          <p:cNvPr id="1959" name="Google Shape;1959;p161"/>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Time pressures</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Complexity</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Requires more code</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More debugging (up front)</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More cost (up front)</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“Can’t we just ensure quality with other types of testing?”</a:t>
            </a:r>
            <a:endParaRPr/>
          </a:p>
        </p:txBody>
      </p:sp>
      <p:sp>
        <p:nvSpPr>
          <p:cNvPr id="1960" name="Google Shape;1960;p1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gfef7a34216_0_1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1966" name="Google Shape;1966;gfef7a34216_0_1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0" lvl="0" marL="228600" rtl="0" algn="l">
              <a:lnSpc>
                <a:spcPct val="100000"/>
              </a:lnSpc>
              <a:spcBef>
                <a:spcPts val="0"/>
              </a:spcBef>
              <a:spcAft>
                <a:spcPts val="0"/>
              </a:spcAft>
              <a:buClr>
                <a:schemeClr val="dk1"/>
              </a:buClr>
              <a:buSzPts val="1300"/>
              <a:buNone/>
            </a:pPr>
            <a:r>
              <a:rPr b="1" i="1" lang="en-US"/>
              <a:t>Which of the following best describes TDD?</a:t>
            </a:r>
            <a:endParaRPr b="1" i="1"/>
          </a:p>
          <a:p>
            <a:pPr indent="0" lvl="0" marL="228600" rtl="0" algn="l">
              <a:lnSpc>
                <a:spcPct val="100000"/>
              </a:lnSpc>
              <a:spcBef>
                <a:spcPts val="0"/>
              </a:spcBef>
              <a:spcAft>
                <a:spcPts val="0"/>
              </a:spcAft>
              <a:buClr>
                <a:schemeClr val="dk1"/>
              </a:buClr>
              <a:buSzPts val="1300"/>
              <a:buNone/>
            </a:pPr>
            <a:r>
              <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Write tests before writing code</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Write higher quality tests</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Write more tests</a:t>
            </a:r>
            <a:endParaRPr/>
          </a:p>
          <a:p>
            <a:pPr indent="0" lvl="0" marL="457200" rtl="0" algn="l">
              <a:lnSpc>
                <a:spcPct val="100000"/>
              </a:lnSpc>
              <a:spcBef>
                <a:spcPts val="0"/>
              </a:spcBef>
              <a:spcAft>
                <a:spcPts val="0"/>
              </a:spcAft>
              <a:buNone/>
            </a:pPr>
            <a:r>
              <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967" name="Google Shape;1967;gfef7a34216_0_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gfef7a34216_0_2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1973" name="Google Shape;1973;gfef7a34216_0_2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0" lvl="0" marL="228600" rtl="0" algn="l">
              <a:lnSpc>
                <a:spcPct val="100000"/>
              </a:lnSpc>
              <a:spcBef>
                <a:spcPts val="0"/>
              </a:spcBef>
              <a:spcAft>
                <a:spcPts val="0"/>
              </a:spcAft>
              <a:buClr>
                <a:schemeClr val="dk1"/>
              </a:buClr>
              <a:buSzPts val="1300"/>
              <a:buNone/>
            </a:pPr>
            <a:r>
              <a:rPr b="1" i="1" lang="en-US"/>
              <a:t>Why do we first write a failing </a:t>
            </a:r>
            <a:r>
              <a:rPr b="1" i="1" lang="en-US"/>
              <a:t>test in TDD?  Why not a passing test instead?</a:t>
            </a:r>
            <a:endParaRPr b="1" i="1"/>
          </a:p>
          <a:p>
            <a:pPr indent="0" lvl="0" marL="457200" rtl="0" algn="l">
              <a:lnSpc>
                <a:spcPct val="100000"/>
              </a:lnSpc>
              <a:spcBef>
                <a:spcPts val="0"/>
              </a:spcBef>
              <a:spcAft>
                <a:spcPts val="0"/>
              </a:spcAft>
              <a:buNone/>
            </a:pPr>
            <a:r>
              <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Type your answers in chat</a:t>
            </a:r>
            <a:endParaRPr/>
          </a:p>
        </p:txBody>
      </p:sp>
      <p:sp>
        <p:nvSpPr>
          <p:cNvPr id="1974" name="Google Shape;1974;gfef7a34216_0_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62"/>
          <p:cNvSpPr txBox="1"/>
          <p:nvPr>
            <p:ph type="title"/>
          </p:nvPr>
        </p:nvSpPr>
        <p:spPr>
          <a:xfrm>
            <a:off x="705000" y="1916700"/>
            <a:ext cx="8520600" cy="567708"/>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Testing Strategies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16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Using the Agile Testing Quadrant</a:t>
            </a:r>
            <a:endParaRPr/>
          </a:p>
        </p:txBody>
      </p:sp>
      <p:sp>
        <p:nvSpPr>
          <p:cNvPr id="1985" name="Google Shape;1985;p163"/>
          <p:cNvSpPr txBox="1"/>
          <p:nvPr/>
        </p:nvSpPr>
        <p:spPr>
          <a:xfrm>
            <a:off x="63036" y="4610696"/>
            <a:ext cx="2268443" cy="45660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825" u="none" cap="none" strike="noStrike">
                <a:solidFill>
                  <a:schemeClr val="lt1"/>
                </a:solidFill>
                <a:latin typeface="Arial"/>
                <a:ea typeface="Arial"/>
                <a:cs typeface="Arial"/>
                <a:sym typeface="Arial"/>
              </a:rPr>
              <a:t>Source - https://lisacrispin.com/2011/11/08/using-the-agile-testing-quadrants/</a:t>
            </a:r>
            <a:endParaRPr/>
          </a:p>
        </p:txBody>
      </p:sp>
      <p:pic>
        <p:nvPicPr>
          <p:cNvPr id="1986" name="Google Shape;1986;p163"/>
          <p:cNvPicPr preferRelativeResize="0"/>
          <p:nvPr/>
        </p:nvPicPr>
        <p:blipFill rotWithShape="1">
          <a:blip r:embed="rId3">
            <a:alphaModFix/>
          </a:blip>
          <a:srcRect b="0" l="0" r="0" t="0"/>
          <a:stretch/>
        </p:blipFill>
        <p:spPr>
          <a:xfrm>
            <a:off x="2826276" y="1227362"/>
            <a:ext cx="3491448" cy="3383334"/>
          </a:xfrm>
          <a:prstGeom prst="rect">
            <a:avLst/>
          </a:prstGeom>
          <a:noFill/>
          <a:ln>
            <a:noFill/>
          </a:ln>
        </p:spPr>
      </p:pic>
      <p:sp>
        <p:nvSpPr>
          <p:cNvPr id="1987" name="Google Shape;1987;p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16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Testing Quadrant</a:t>
            </a:r>
            <a:endParaRPr/>
          </a:p>
        </p:txBody>
      </p:sp>
      <p:sp>
        <p:nvSpPr>
          <p:cNvPr id="1994" name="Google Shape;1994;p164"/>
          <p:cNvSpPr txBox="1"/>
          <p:nvPr/>
        </p:nvSpPr>
        <p:spPr>
          <a:xfrm>
            <a:off x="60094" y="4573685"/>
            <a:ext cx="2328221" cy="48654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825" u="none" cap="none" strike="noStrike">
                <a:solidFill>
                  <a:schemeClr val="dk1"/>
                </a:solidFill>
                <a:latin typeface="Arial"/>
                <a:ea typeface="Arial"/>
                <a:cs typeface="Arial"/>
                <a:sym typeface="Arial"/>
              </a:rPr>
              <a:t>Source - https://lisacrispin.com/2011/11/08/using-the-agile-testing-quadrants/</a:t>
            </a:r>
            <a:endParaRPr/>
          </a:p>
        </p:txBody>
      </p:sp>
      <p:sp>
        <p:nvSpPr>
          <p:cNvPr id="1995" name="Google Shape;1995;p164"/>
          <p:cNvSpPr txBox="1"/>
          <p:nvPr/>
        </p:nvSpPr>
        <p:spPr>
          <a:xfrm>
            <a:off x="817752" y="2016201"/>
            <a:ext cx="2057400" cy="1726650"/>
          </a:xfrm>
          <a:prstGeom prst="rect">
            <a:avLst/>
          </a:prstGeom>
          <a:noFill/>
          <a:ln>
            <a:noFill/>
          </a:ln>
        </p:spPr>
        <p:txBody>
          <a:bodyPr anchorCtr="0" anchor="t" bIns="0" lIns="0" spcFirstLastPara="1" rIns="0" wrap="square" tIns="0">
            <a:noAutofit/>
          </a:bodyPr>
          <a:lstStyle/>
          <a:p>
            <a:pPr indent="-214312" lvl="2" marL="289751" marR="0" rtl="0" algn="l">
              <a:lnSpc>
                <a:spcPct val="100000"/>
              </a:lnSpc>
              <a:spcBef>
                <a:spcPts val="0"/>
              </a:spcBef>
              <a:spcAft>
                <a:spcPts val="0"/>
              </a:spcAft>
              <a:buClr>
                <a:srgbClr val="575757"/>
              </a:buClr>
              <a:buSzPts val="1050"/>
              <a:buFont typeface="Arial"/>
              <a:buChar char="•"/>
            </a:pPr>
            <a:r>
              <a:rPr b="0" i="0" lang="en-US" sz="1050" u="none" cap="none" strike="noStrike">
                <a:solidFill>
                  <a:srgbClr val="575757"/>
                </a:solidFill>
                <a:latin typeface="Arial"/>
                <a:ea typeface="Arial"/>
                <a:cs typeface="Arial"/>
                <a:sym typeface="Arial"/>
              </a:rPr>
              <a:t>Focused on supporting the teams that underpin the product &amp; its delivery</a:t>
            </a:r>
            <a:endParaRPr/>
          </a:p>
          <a:p>
            <a:pPr indent="-214312" lvl="2" marL="289751" marR="0" rtl="0" algn="l">
              <a:lnSpc>
                <a:spcPct val="100000"/>
              </a:lnSpc>
              <a:spcBef>
                <a:spcPts val="450"/>
              </a:spcBef>
              <a:spcAft>
                <a:spcPts val="0"/>
              </a:spcAft>
              <a:buClr>
                <a:srgbClr val="575757"/>
              </a:buClr>
              <a:buSzPts val="1050"/>
              <a:buFont typeface="Arial"/>
              <a:buChar char="•"/>
            </a:pPr>
            <a:r>
              <a:rPr b="0" i="0" lang="en-US" sz="1050" u="none" cap="none" strike="noStrike">
                <a:solidFill>
                  <a:srgbClr val="575757"/>
                </a:solidFill>
                <a:latin typeface="Arial"/>
                <a:ea typeface="Arial"/>
                <a:cs typeface="Arial"/>
                <a:sym typeface="Arial"/>
              </a:rPr>
              <a:t>Goal is to help guide the quality of the product &amp; prevent functional defects from making their way into production</a:t>
            </a:r>
            <a:endParaRPr/>
          </a:p>
          <a:p>
            <a:pPr indent="-147637" lvl="2" marL="289751" marR="0" rtl="0" algn="l">
              <a:lnSpc>
                <a:spcPct val="100000"/>
              </a:lnSpc>
              <a:spcBef>
                <a:spcPts val="450"/>
              </a:spcBef>
              <a:spcAft>
                <a:spcPts val="0"/>
              </a:spcAft>
              <a:buClr>
                <a:srgbClr val="000000"/>
              </a:buClr>
              <a:buSzPts val="1050"/>
              <a:buFont typeface="Arial"/>
              <a:buNone/>
            </a:pPr>
            <a:r>
              <a:t/>
            </a:r>
            <a:endParaRPr b="0" i="0" sz="1050" u="none" cap="none" strike="noStrike">
              <a:solidFill>
                <a:srgbClr val="575757"/>
              </a:solidFill>
              <a:latin typeface="Arial"/>
              <a:ea typeface="Arial"/>
              <a:cs typeface="Arial"/>
              <a:sym typeface="Arial"/>
            </a:endParaRPr>
          </a:p>
        </p:txBody>
      </p:sp>
      <p:sp>
        <p:nvSpPr>
          <p:cNvPr id="1996" name="Google Shape;1996;p164"/>
          <p:cNvSpPr txBox="1"/>
          <p:nvPr/>
        </p:nvSpPr>
        <p:spPr>
          <a:xfrm>
            <a:off x="6401141" y="1886764"/>
            <a:ext cx="2057400" cy="1726650"/>
          </a:xfrm>
          <a:prstGeom prst="rect">
            <a:avLst/>
          </a:prstGeom>
          <a:noFill/>
          <a:ln>
            <a:noFill/>
          </a:ln>
        </p:spPr>
        <p:txBody>
          <a:bodyPr anchorCtr="0" anchor="t" bIns="0" lIns="0" spcFirstLastPara="1" rIns="0" wrap="square" tIns="0">
            <a:noAutofit/>
          </a:bodyPr>
          <a:lstStyle/>
          <a:p>
            <a:pPr indent="-214313" lvl="0" marL="214313" marR="0" rtl="0" algn="l">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Arial"/>
                <a:ea typeface="Arial"/>
                <a:cs typeface="Arial"/>
                <a:sym typeface="Arial"/>
              </a:rPr>
              <a:t>Focused on evaluating overall product quality</a:t>
            </a:r>
            <a:endParaRPr/>
          </a:p>
          <a:p>
            <a:pPr indent="-214313" lvl="0" marL="214313" marR="0" rtl="0" algn="l">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Arial"/>
                <a:ea typeface="Arial"/>
                <a:cs typeface="Arial"/>
                <a:sym typeface="Arial"/>
              </a:rPr>
              <a:t>How will software that meets the functional requirements perform (on multiple levels) when deployed to production?</a:t>
            </a:r>
            <a:endParaRPr/>
          </a:p>
          <a:p>
            <a:pPr indent="-214313" lvl="0" marL="214313" marR="0" rtl="0" algn="l">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Arial"/>
                <a:ea typeface="Arial"/>
                <a:cs typeface="Arial"/>
                <a:sym typeface="Arial"/>
              </a:rPr>
              <a:t>Ensuring that Quality of Service (QoS) are met</a:t>
            </a:r>
            <a:endParaRPr/>
          </a:p>
          <a:p>
            <a:pPr indent="-147638" lvl="0" marL="214313"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997" name="Google Shape;1997;p164"/>
          <p:cNvSpPr txBox="1"/>
          <p:nvPr/>
        </p:nvSpPr>
        <p:spPr>
          <a:xfrm>
            <a:off x="3088893" y="635635"/>
            <a:ext cx="3228831" cy="184639"/>
          </a:xfrm>
          <a:prstGeom prst="rect">
            <a:avLst/>
          </a:prstGeom>
          <a:noFill/>
          <a:ln>
            <a:noFill/>
          </a:ln>
        </p:spPr>
        <p:txBody>
          <a:bodyPr anchorCtr="0" anchor="t" bIns="0" lIns="0" spcFirstLastPara="1" rIns="0" wrap="square" tIns="0">
            <a:noAutofit/>
          </a:bodyPr>
          <a:lstStyle/>
          <a:p>
            <a:pPr indent="-214313" lvl="0" marL="214313" marR="0" rtl="0" algn="l">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Arial"/>
                <a:ea typeface="Arial"/>
                <a:cs typeface="Arial"/>
                <a:sym typeface="Arial"/>
              </a:rPr>
              <a:t>Confirm the external quality of the product</a:t>
            </a:r>
            <a:endParaRPr/>
          </a:p>
        </p:txBody>
      </p:sp>
      <p:sp>
        <p:nvSpPr>
          <p:cNvPr id="1998" name="Google Shape;1998;p164"/>
          <p:cNvSpPr txBox="1"/>
          <p:nvPr/>
        </p:nvSpPr>
        <p:spPr>
          <a:xfrm>
            <a:off x="3088893" y="4650507"/>
            <a:ext cx="2911857" cy="492994"/>
          </a:xfrm>
          <a:prstGeom prst="rect">
            <a:avLst/>
          </a:prstGeom>
          <a:noFill/>
          <a:ln>
            <a:noFill/>
          </a:ln>
        </p:spPr>
        <p:txBody>
          <a:bodyPr anchorCtr="0" anchor="t" bIns="0" lIns="0" spcFirstLastPara="1" rIns="0" wrap="square" tIns="0">
            <a:noAutofit/>
          </a:bodyPr>
          <a:lstStyle/>
          <a:p>
            <a:pPr indent="-214313" lvl="0" marL="214313" marR="0" rtl="0" algn="l">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Arial"/>
                <a:ea typeface="Arial"/>
                <a:cs typeface="Arial"/>
                <a:sym typeface="Arial"/>
              </a:rPr>
              <a:t>Maintain the internal quality of the application</a:t>
            </a:r>
            <a:endParaRPr/>
          </a:p>
          <a:p>
            <a:pPr indent="-147638" lvl="0" marL="214313"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999" name="Google Shape;1999;p164"/>
          <p:cNvSpPr txBox="1"/>
          <p:nvPr/>
        </p:nvSpPr>
        <p:spPr>
          <a:xfrm>
            <a:off x="817752" y="1586001"/>
            <a:ext cx="2057400" cy="337481"/>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Support the Team</a:t>
            </a:r>
            <a:endParaRPr/>
          </a:p>
        </p:txBody>
      </p:sp>
      <p:sp>
        <p:nvSpPr>
          <p:cNvPr id="2000" name="Google Shape;2000;p164"/>
          <p:cNvSpPr txBox="1"/>
          <p:nvPr/>
        </p:nvSpPr>
        <p:spPr>
          <a:xfrm>
            <a:off x="6401141" y="1456564"/>
            <a:ext cx="2057400" cy="337481"/>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Critique the Product</a:t>
            </a:r>
            <a:endParaRPr/>
          </a:p>
        </p:txBody>
      </p:sp>
      <p:sp>
        <p:nvSpPr>
          <p:cNvPr id="2001" name="Google Shape;2001;p164"/>
          <p:cNvSpPr txBox="1"/>
          <p:nvPr/>
        </p:nvSpPr>
        <p:spPr>
          <a:xfrm>
            <a:off x="3088893" y="205435"/>
            <a:ext cx="3228831" cy="337481"/>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Business Facing</a:t>
            </a:r>
            <a:endParaRPr/>
          </a:p>
        </p:txBody>
      </p:sp>
      <p:sp>
        <p:nvSpPr>
          <p:cNvPr id="2002" name="Google Shape;2002;p164"/>
          <p:cNvSpPr txBox="1"/>
          <p:nvPr/>
        </p:nvSpPr>
        <p:spPr>
          <a:xfrm>
            <a:off x="3088893" y="4220306"/>
            <a:ext cx="2911857" cy="337481"/>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Technology Facing</a:t>
            </a:r>
            <a:endParaRPr/>
          </a:p>
        </p:txBody>
      </p:sp>
      <p:pic>
        <p:nvPicPr>
          <p:cNvPr id="2003" name="Google Shape;2003;p164"/>
          <p:cNvPicPr preferRelativeResize="0"/>
          <p:nvPr/>
        </p:nvPicPr>
        <p:blipFill rotWithShape="1">
          <a:blip r:embed="rId3">
            <a:alphaModFix/>
          </a:blip>
          <a:srcRect b="0" l="0" r="0" t="0"/>
          <a:stretch/>
        </p:blipFill>
        <p:spPr>
          <a:xfrm>
            <a:off x="2826276" y="912993"/>
            <a:ext cx="3491448" cy="3383334"/>
          </a:xfrm>
          <a:prstGeom prst="rect">
            <a:avLst/>
          </a:prstGeom>
          <a:noFill/>
          <a:ln>
            <a:noFill/>
          </a:ln>
        </p:spPr>
      </p:pic>
      <p:sp>
        <p:nvSpPr>
          <p:cNvPr id="2004" name="Google Shape;2004;p1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ESSAY:</a:t>
            </a:r>
            <a:endParaRPr/>
          </a:p>
        </p:txBody>
      </p:sp>
      <p:sp>
        <p:nvSpPr>
          <p:cNvPr id="392" name="Google Shape;392;p17"/>
          <p:cNvSpPr txBox="1"/>
          <p:nvPr>
            <p:ph idx="1" type="body"/>
          </p:nvPr>
        </p:nvSpPr>
        <p:spPr>
          <a:xfrm>
            <a:off x="3339830" y="1146510"/>
            <a:ext cx="5161500" cy="29118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FFFFFF"/>
              </a:buClr>
              <a:buSzPts val="1200"/>
              <a:buNone/>
            </a:pPr>
            <a:r>
              <a:rPr lang="en-US"/>
              <a:t>Describe the software development or project management approaches you have worked with, and your opinions on the pros and cons of each</a:t>
            </a:r>
            <a:endParaRPr/>
          </a:p>
          <a:p>
            <a:pPr indent="-228600" lvl="0" marL="457200" rtl="0" algn="l">
              <a:lnSpc>
                <a:spcPct val="90000"/>
              </a:lnSpc>
              <a:spcBef>
                <a:spcPts val="1000"/>
              </a:spcBef>
              <a:spcAft>
                <a:spcPts val="0"/>
              </a:spcAft>
              <a:buClr>
                <a:srgbClr val="FFFFFF"/>
              </a:buClr>
              <a:buSzPts val="1200"/>
              <a:buNone/>
            </a:pPr>
            <a:r>
              <a:t/>
            </a:r>
            <a:endParaRPr/>
          </a:p>
          <a:p>
            <a:pPr indent="-228600" lvl="0" marL="457200" rtl="0" algn="l">
              <a:lnSpc>
                <a:spcPct val="90000"/>
              </a:lnSpc>
              <a:spcBef>
                <a:spcPts val="1000"/>
              </a:spcBef>
              <a:spcAft>
                <a:spcPts val="0"/>
              </a:spcAft>
              <a:buClr>
                <a:srgbClr val="FFFFFF"/>
              </a:buClr>
              <a:buSzPts val="1200"/>
              <a:buNone/>
            </a:pPr>
            <a:r>
              <a:rPr lang="en-US"/>
              <a:t>Notes:</a:t>
            </a:r>
            <a:endParaRPr/>
          </a:p>
          <a:p>
            <a:pPr indent="-228600" lvl="0" marL="457200" rtl="0" algn="l">
              <a:lnSpc>
                <a:spcPct val="90000"/>
              </a:lnSpc>
              <a:spcBef>
                <a:spcPts val="1000"/>
              </a:spcBef>
              <a:spcAft>
                <a:spcPts val="0"/>
              </a:spcAft>
              <a:buSzPts val="1200"/>
              <a:buFont typeface="Arial"/>
              <a:buChar char="•"/>
            </a:pPr>
            <a:r>
              <a:rPr lang="en-US"/>
              <a:t>This shouldn’t be a long essay, and doesn’t need to conform to university standards ☺</a:t>
            </a:r>
            <a:endParaRPr/>
          </a:p>
          <a:p>
            <a:pPr indent="-228600" lvl="0" marL="457200" rtl="0" algn="l">
              <a:lnSpc>
                <a:spcPct val="90000"/>
              </a:lnSpc>
              <a:spcBef>
                <a:spcPts val="1000"/>
              </a:spcBef>
              <a:spcAft>
                <a:spcPts val="0"/>
              </a:spcAft>
              <a:buSzPts val="1200"/>
              <a:buFont typeface="Arial"/>
              <a:buChar char="•"/>
            </a:pPr>
            <a:r>
              <a:rPr lang="en-US"/>
              <a:t>It’s more important that you communicate how the systems worked, in plain language – and what it was like to work in those systems. Talk about WHY you think something worked well, or didn’t</a:t>
            </a:r>
            <a:endParaRPr/>
          </a:p>
          <a:p>
            <a:pPr indent="-228600" lvl="0" marL="457200" rtl="0" algn="l">
              <a:lnSpc>
                <a:spcPct val="90000"/>
              </a:lnSpc>
              <a:spcBef>
                <a:spcPts val="1000"/>
              </a:spcBef>
              <a:spcAft>
                <a:spcPts val="0"/>
              </a:spcAft>
              <a:buSzPts val="1200"/>
              <a:buFont typeface="Arial"/>
              <a:buChar char="•"/>
            </a:pPr>
            <a:r>
              <a:rPr lang="en-US"/>
              <a:t>Please write your essay in a .txt file and send it to the instructor</a:t>
            </a:r>
            <a:endParaRPr/>
          </a:p>
        </p:txBody>
      </p:sp>
      <p:sp>
        <p:nvSpPr>
          <p:cNvPr id="393" name="Google Shape;393;p17"/>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Your experience with various software development systems (3-5 sentences)</a:t>
            </a:r>
            <a:endParaRPr/>
          </a:p>
        </p:txBody>
      </p:sp>
      <p:sp>
        <p:nvSpPr>
          <p:cNvPr id="394" name="Google Shape;394;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65"/>
          <p:cNvSpPr txBox="1"/>
          <p:nvPr>
            <p:ph type="title"/>
          </p:nvPr>
        </p:nvSpPr>
        <p:spPr>
          <a:xfrm>
            <a:off x="613700" y="662519"/>
            <a:ext cx="8253300" cy="640072"/>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At times, without vigilance, we may find that our software testing resembles an </a:t>
            </a:r>
            <a:r>
              <a:rPr b="1" lang="en-US">
                <a:solidFill>
                  <a:schemeClr val="dk1"/>
                </a:solidFill>
              </a:rPr>
              <a:t>ice cream cone</a:t>
            </a:r>
            <a:r>
              <a:rPr b="1" lang="en-US">
                <a:solidFill>
                  <a:schemeClr val="accent3"/>
                </a:solidFill>
              </a:rPr>
              <a:t> </a:t>
            </a:r>
            <a:r>
              <a:rPr lang="en-US"/>
              <a:t>rather than a pyramid</a:t>
            </a:r>
            <a:endParaRPr/>
          </a:p>
        </p:txBody>
      </p:sp>
      <p:sp>
        <p:nvSpPr>
          <p:cNvPr id="2010" name="Google Shape;2010;p165"/>
          <p:cNvSpPr txBox="1"/>
          <p:nvPr/>
        </p:nvSpPr>
        <p:spPr>
          <a:xfrm>
            <a:off x="3579185" y="4796004"/>
            <a:ext cx="4399908" cy="148003"/>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Source - https://alisterbscott.com/kb/testing-pyramids/</a:t>
            </a:r>
            <a:endParaRPr/>
          </a:p>
        </p:txBody>
      </p:sp>
      <p:grpSp>
        <p:nvGrpSpPr>
          <p:cNvPr id="2011" name="Google Shape;2011;p165"/>
          <p:cNvGrpSpPr/>
          <p:nvPr/>
        </p:nvGrpSpPr>
        <p:grpSpPr>
          <a:xfrm>
            <a:off x="3487306" y="1354347"/>
            <a:ext cx="2506087" cy="3087198"/>
            <a:chOff x="8010261" y="230726"/>
            <a:chExt cx="3391957" cy="5067680"/>
          </a:xfrm>
        </p:grpSpPr>
        <p:sp>
          <p:nvSpPr>
            <p:cNvPr id="2012" name="Google Shape;2012;p165"/>
            <p:cNvSpPr/>
            <p:nvPr/>
          </p:nvSpPr>
          <p:spPr>
            <a:xfrm>
              <a:off x="8010261" y="230726"/>
              <a:ext cx="3391957" cy="5067680"/>
            </a:xfrm>
            <a:custGeom>
              <a:rect b="b" l="l" r="r" t="t"/>
              <a:pathLst>
                <a:path extrusionOk="0" h="1144587" w="595177">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rgbClr val="FFEF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2013" name="Google Shape;2013;p165"/>
            <p:cNvGrpSpPr/>
            <p:nvPr/>
          </p:nvGrpSpPr>
          <p:grpSpPr>
            <a:xfrm>
              <a:off x="8248632" y="2545054"/>
              <a:ext cx="2153856" cy="2248012"/>
              <a:chOff x="0" y="0"/>
              <a:chExt cx="2153856" cy="2248012"/>
            </a:xfrm>
          </p:grpSpPr>
          <p:sp>
            <p:nvSpPr>
              <p:cNvPr id="2014" name="Google Shape;2014;p165"/>
              <p:cNvSpPr/>
              <p:nvPr/>
            </p:nvSpPr>
            <p:spPr>
              <a:xfrm rot="10800000">
                <a:off x="0" y="0"/>
                <a:ext cx="2153856" cy="749337"/>
              </a:xfrm>
              <a:prstGeom prst="trapezoid">
                <a:avLst>
                  <a:gd fmla="val 47906" name="adj"/>
                </a:avLst>
              </a:prstGeom>
              <a:solidFill>
                <a:schemeClr val="l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65"/>
              <p:cNvSpPr txBox="1"/>
              <p:nvPr/>
            </p:nvSpPr>
            <p:spPr>
              <a:xfrm>
                <a:off x="376924" y="0"/>
                <a:ext cx="1400006" cy="749337"/>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Automated E2E Tests</a:t>
                </a:r>
                <a:endParaRPr/>
              </a:p>
            </p:txBody>
          </p:sp>
          <p:sp>
            <p:nvSpPr>
              <p:cNvPr id="2016" name="Google Shape;2016;p165"/>
              <p:cNvSpPr/>
              <p:nvPr/>
            </p:nvSpPr>
            <p:spPr>
              <a:xfrm rot="10800000">
                <a:off x="358976" y="749337"/>
                <a:ext cx="1435903" cy="749337"/>
              </a:xfrm>
              <a:prstGeom prst="trapezoid">
                <a:avLst>
                  <a:gd fmla="val 47906"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5"/>
              <p:cNvSpPr txBox="1"/>
              <p:nvPr/>
            </p:nvSpPr>
            <p:spPr>
              <a:xfrm>
                <a:off x="610259" y="749337"/>
                <a:ext cx="933337" cy="749337"/>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Integration Tests</a:t>
                </a:r>
                <a:endParaRPr/>
              </a:p>
            </p:txBody>
          </p:sp>
          <p:sp>
            <p:nvSpPr>
              <p:cNvPr id="2018" name="Google Shape;2018;p165"/>
              <p:cNvSpPr/>
              <p:nvPr/>
            </p:nvSpPr>
            <p:spPr>
              <a:xfrm rot="10800000">
                <a:off x="717952" y="1498675"/>
                <a:ext cx="717951" cy="749337"/>
              </a:xfrm>
              <a:prstGeom prst="trapezoid">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65"/>
              <p:cNvSpPr txBox="1"/>
              <p:nvPr/>
            </p:nvSpPr>
            <p:spPr>
              <a:xfrm>
                <a:off x="717952" y="1498675"/>
                <a:ext cx="717951" cy="749337"/>
              </a:xfrm>
              <a:prstGeom prst="rect">
                <a:avLst/>
              </a:prstGeom>
              <a:noFill/>
              <a:ln>
                <a:noFill/>
              </a:ln>
            </p:spPr>
            <p:txBody>
              <a:bodyPr anchorCtr="0" anchor="t"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Unit Tests</a:t>
                </a:r>
                <a:endParaRPr/>
              </a:p>
            </p:txBody>
          </p:sp>
        </p:grpSp>
      </p:grpSp>
      <p:sp>
        <p:nvSpPr>
          <p:cNvPr id="2020" name="Google Shape;2020;p1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6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Test Pyramid</a:t>
            </a:r>
            <a:endParaRPr/>
          </a:p>
        </p:txBody>
      </p:sp>
      <p:sp>
        <p:nvSpPr>
          <p:cNvPr id="2026" name="Google Shape;2026;p166"/>
          <p:cNvSpPr txBox="1"/>
          <p:nvPr/>
        </p:nvSpPr>
        <p:spPr>
          <a:xfrm>
            <a:off x="1878356" y="4943154"/>
            <a:ext cx="5085708" cy="200346"/>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825" u="none" cap="none" strike="noStrike">
                <a:solidFill>
                  <a:schemeClr val="dk1"/>
                </a:solidFill>
                <a:latin typeface="Arial"/>
                <a:ea typeface="Arial"/>
                <a:cs typeface="Arial"/>
                <a:sym typeface="Arial"/>
              </a:rPr>
              <a:t>Source - https://martinfowler.com/bliki/TestPyramid.html</a:t>
            </a:r>
            <a:endParaRPr/>
          </a:p>
        </p:txBody>
      </p:sp>
      <p:grpSp>
        <p:nvGrpSpPr>
          <p:cNvPr id="2027" name="Google Shape;2027;p166"/>
          <p:cNvGrpSpPr/>
          <p:nvPr/>
        </p:nvGrpSpPr>
        <p:grpSpPr>
          <a:xfrm>
            <a:off x="2669153" y="1566510"/>
            <a:ext cx="3637228" cy="3034253"/>
            <a:chOff x="4327021" y="1897930"/>
            <a:chExt cx="3537959" cy="3062141"/>
          </a:xfrm>
        </p:grpSpPr>
        <p:sp>
          <p:nvSpPr>
            <p:cNvPr id="2028" name="Google Shape;2028;p166"/>
            <p:cNvSpPr/>
            <p:nvPr/>
          </p:nvSpPr>
          <p:spPr>
            <a:xfrm>
              <a:off x="5536467" y="1897930"/>
              <a:ext cx="1119067" cy="967553"/>
            </a:xfrm>
            <a:custGeom>
              <a:rect b="b" l="l" r="r" t="t"/>
              <a:pathLst>
                <a:path extrusionOk="0" h="364" w="421">
                  <a:moveTo>
                    <a:pt x="210" y="0"/>
                  </a:moveTo>
                  <a:lnTo>
                    <a:pt x="0" y="364"/>
                  </a:lnTo>
                  <a:lnTo>
                    <a:pt x="421" y="364"/>
                  </a:lnTo>
                  <a:lnTo>
                    <a:pt x="210" y="0"/>
                  </a:lnTo>
                  <a:close/>
                </a:path>
              </a:pathLst>
            </a:custGeom>
            <a:solidFill>
              <a:schemeClr val="lt2"/>
            </a:soli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Automated </a:t>
              </a:r>
              <a:endParaRPr/>
            </a:p>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E2E Tests</a:t>
              </a:r>
              <a:endParaRPr/>
            </a:p>
          </p:txBody>
        </p:sp>
        <p:sp>
          <p:nvSpPr>
            <p:cNvPr id="2029" name="Google Shape;2029;p166"/>
            <p:cNvSpPr/>
            <p:nvPr/>
          </p:nvSpPr>
          <p:spPr>
            <a:xfrm>
              <a:off x="4946364" y="2971805"/>
              <a:ext cx="2296614" cy="914392"/>
            </a:xfrm>
            <a:custGeom>
              <a:rect b="b" l="l" r="r" t="t"/>
              <a:pathLst>
                <a:path extrusionOk="0" h="344" w="864">
                  <a:moveTo>
                    <a:pt x="0" y="344"/>
                  </a:moveTo>
                  <a:lnTo>
                    <a:pt x="864" y="344"/>
                  </a:lnTo>
                  <a:lnTo>
                    <a:pt x="665" y="0"/>
                  </a:lnTo>
                  <a:lnTo>
                    <a:pt x="199" y="0"/>
                  </a:lnTo>
                  <a:lnTo>
                    <a:pt x="0" y="344"/>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Integration Tests</a:t>
              </a:r>
              <a:endParaRPr/>
            </a:p>
          </p:txBody>
        </p:sp>
        <p:sp>
          <p:nvSpPr>
            <p:cNvPr id="2030" name="Google Shape;2030;p166"/>
            <p:cNvSpPr/>
            <p:nvPr/>
          </p:nvSpPr>
          <p:spPr>
            <a:xfrm>
              <a:off x="4327021" y="3992518"/>
              <a:ext cx="3537959" cy="967553"/>
            </a:xfrm>
            <a:custGeom>
              <a:rect b="b" l="l" r="r" t="t"/>
              <a:pathLst>
                <a:path extrusionOk="0" h="364" w="1331">
                  <a:moveTo>
                    <a:pt x="0" y="364"/>
                  </a:moveTo>
                  <a:lnTo>
                    <a:pt x="1331" y="364"/>
                  </a:lnTo>
                  <a:lnTo>
                    <a:pt x="1120" y="0"/>
                  </a:lnTo>
                  <a:lnTo>
                    <a:pt x="210" y="0"/>
                  </a:lnTo>
                  <a:lnTo>
                    <a:pt x="0" y="36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Unit Tests</a:t>
              </a:r>
              <a:endParaRPr/>
            </a:p>
          </p:txBody>
        </p:sp>
      </p:grpSp>
      <p:cxnSp>
        <p:nvCxnSpPr>
          <p:cNvPr id="2031" name="Google Shape;2031;p166"/>
          <p:cNvCxnSpPr/>
          <p:nvPr/>
        </p:nvCxnSpPr>
        <p:spPr>
          <a:xfrm>
            <a:off x="2416079" y="1422697"/>
            <a:ext cx="0" cy="3371850"/>
          </a:xfrm>
          <a:prstGeom prst="straightConnector1">
            <a:avLst/>
          </a:prstGeom>
          <a:noFill/>
          <a:ln cap="rnd" cmpd="sng" w="57150">
            <a:solidFill>
              <a:srgbClr val="8C8C8C"/>
            </a:solidFill>
            <a:prstDash val="solid"/>
            <a:round/>
            <a:headEnd len="med" w="med" type="triangle"/>
            <a:tailEnd len="med" w="med" type="triangle"/>
          </a:ln>
        </p:spPr>
      </p:cxnSp>
      <p:cxnSp>
        <p:nvCxnSpPr>
          <p:cNvPr id="2032" name="Google Shape;2032;p166"/>
          <p:cNvCxnSpPr/>
          <p:nvPr/>
        </p:nvCxnSpPr>
        <p:spPr>
          <a:xfrm>
            <a:off x="6559454" y="1422697"/>
            <a:ext cx="0" cy="3371850"/>
          </a:xfrm>
          <a:prstGeom prst="straightConnector1">
            <a:avLst/>
          </a:prstGeom>
          <a:noFill/>
          <a:ln cap="rnd" cmpd="sng" w="57150">
            <a:solidFill>
              <a:srgbClr val="8C8C8C"/>
            </a:solidFill>
            <a:prstDash val="solid"/>
            <a:round/>
            <a:headEnd len="med" w="med" type="triangle"/>
            <a:tailEnd len="med" w="med" type="triangle"/>
          </a:ln>
        </p:spPr>
      </p:cxnSp>
      <p:sp>
        <p:nvSpPr>
          <p:cNvPr id="2033" name="Google Shape;2033;p166"/>
          <p:cNvSpPr txBox="1"/>
          <p:nvPr/>
        </p:nvSpPr>
        <p:spPr>
          <a:xfrm>
            <a:off x="1878356" y="1023772"/>
            <a:ext cx="115014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Speed</a:t>
            </a:r>
            <a:endParaRPr/>
          </a:p>
        </p:txBody>
      </p:sp>
      <p:sp>
        <p:nvSpPr>
          <p:cNvPr id="2034" name="Google Shape;2034;p166"/>
          <p:cNvSpPr txBox="1"/>
          <p:nvPr/>
        </p:nvSpPr>
        <p:spPr>
          <a:xfrm>
            <a:off x="5984382" y="1023771"/>
            <a:ext cx="115014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Cost</a:t>
            </a:r>
            <a:endParaRPr/>
          </a:p>
        </p:txBody>
      </p:sp>
      <p:grpSp>
        <p:nvGrpSpPr>
          <p:cNvPr id="2035" name="Google Shape;2035;p166"/>
          <p:cNvGrpSpPr/>
          <p:nvPr/>
        </p:nvGrpSpPr>
        <p:grpSpPr>
          <a:xfrm>
            <a:off x="6641246" y="1566510"/>
            <a:ext cx="342565" cy="342900"/>
            <a:chOff x="2818" y="1137"/>
            <a:chExt cx="2044" cy="2046"/>
          </a:xfrm>
        </p:grpSpPr>
        <p:sp>
          <p:nvSpPr>
            <p:cNvPr id="2036" name="Google Shape;2036;p166"/>
            <p:cNvSpPr/>
            <p:nvPr/>
          </p:nvSpPr>
          <p:spPr>
            <a:xfrm>
              <a:off x="2818" y="1137"/>
              <a:ext cx="2044" cy="204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37" name="Google Shape;2037;p166"/>
            <p:cNvSpPr/>
            <p:nvPr/>
          </p:nvSpPr>
          <p:spPr>
            <a:xfrm>
              <a:off x="2941" y="1260"/>
              <a:ext cx="1800" cy="1802"/>
            </a:xfrm>
            <a:custGeom>
              <a:rect b="b" l="l" r="r" t="t"/>
              <a:pathLst>
                <a:path extrusionOk="0" h="880" w="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038" name="Google Shape;2038;p166"/>
          <p:cNvGrpSpPr/>
          <p:nvPr/>
        </p:nvGrpSpPr>
        <p:grpSpPr>
          <a:xfrm>
            <a:off x="6833142" y="1566510"/>
            <a:ext cx="342565" cy="342900"/>
            <a:chOff x="2818" y="1137"/>
            <a:chExt cx="2044" cy="2046"/>
          </a:xfrm>
        </p:grpSpPr>
        <p:sp>
          <p:nvSpPr>
            <p:cNvPr id="2039" name="Google Shape;2039;p166"/>
            <p:cNvSpPr/>
            <p:nvPr/>
          </p:nvSpPr>
          <p:spPr>
            <a:xfrm>
              <a:off x="2818" y="1137"/>
              <a:ext cx="2044" cy="204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40" name="Google Shape;2040;p166"/>
            <p:cNvSpPr/>
            <p:nvPr/>
          </p:nvSpPr>
          <p:spPr>
            <a:xfrm>
              <a:off x="2941" y="1260"/>
              <a:ext cx="1800" cy="1802"/>
            </a:xfrm>
            <a:custGeom>
              <a:rect b="b" l="l" r="r" t="t"/>
              <a:pathLst>
                <a:path extrusionOk="0" h="880" w="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041" name="Google Shape;2041;p166"/>
          <p:cNvGrpSpPr/>
          <p:nvPr/>
        </p:nvGrpSpPr>
        <p:grpSpPr>
          <a:xfrm>
            <a:off x="7065601" y="1566510"/>
            <a:ext cx="342565" cy="342900"/>
            <a:chOff x="2818" y="1137"/>
            <a:chExt cx="2044" cy="2046"/>
          </a:xfrm>
        </p:grpSpPr>
        <p:sp>
          <p:nvSpPr>
            <p:cNvPr id="2042" name="Google Shape;2042;p166"/>
            <p:cNvSpPr/>
            <p:nvPr/>
          </p:nvSpPr>
          <p:spPr>
            <a:xfrm>
              <a:off x="2818" y="1137"/>
              <a:ext cx="2044" cy="204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43" name="Google Shape;2043;p166"/>
            <p:cNvSpPr/>
            <p:nvPr/>
          </p:nvSpPr>
          <p:spPr>
            <a:xfrm>
              <a:off x="2941" y="1260"/>
              <a:ext cx="1800" cy="1802"/>
            </a:xfrm>
            <a:custGeom>
              <a:rect b="b" l="l" r="r" t="t"/>
              <a:pathLst>
                <a:path extrusionOk="0" h="880" w="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044" name="Google Shape;2044;p166"/>
          <p:cNvGrpSpPr/>
          <p:nvPr/>
        </p:nvGrpSpPr>
        <p:grpSpPr>
          <a:xfrm>
            <a:off x="6712504" y="4503440"/>
            <a:ext cx="342565" cy="342900"/>
            <a:chOff x="2818" y="1137"/>
            <a:chExt cx="2044" cy="2046"/>
          </a:xfrm>
        </p:grpSpPr>
        <p:sp>
          <p:nvSpPr>
            <p:cNvPr id="2045" name="Google Shape;2045;p166"/>
            <p:cNvSpPr/>
            <p:nvPr/>
          </p:nvSpPr>
          <p:spPr>
            <a:xfrm>
              <a:off x="2818" y="1137"/>
              <a:ext cx="2044" cy="204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46" name="Google Shape;2046;p166"/>
            <p:cNvSpPr/>
            <p:nvPr/>
          </p:nvSpPr>
          <p:spPr>
            <a:xfrm>
              <a:off x="2941" y="1260"/>
              <a:ext cx="1800" cy="1802"/>
            </a:xfrm>
            <a:custGeom>
              <a:rect b="b" l="l" r="r" t="t"/>
              <a:pathLst>
                <a:path extrusionOk="0" h="880" w="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2047" name="Google Shape;2047;p166"/>
          <p:cNvSpPr/>
          <p:nvPr/>
        </p:nvSpPr>
        <p:spPr>
          <a:xfrm>
            <a:off x="1909787" y="4352605"/>
            <a:ext cx="342900" cy="342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2048" name="Google Shape;2048;p166"/>
          <p:cNvGrpSpPr/>
          <p:nvPr/>
        </p:nvGrpSpPr>
        <p:grpSpPr>
          <a:xfrm>
            <a:off x="1984252" y="1536397"/>
            <a:ext cx="342900" cy="342900"/>
            <a:chOff x="2652" y="972"/>
            <a:chExt cx="2376" cy="2376"/>
          </a:xfrm>
        </p:grpSpPr>
        <p:sp>
          <p:nvSpPr>
            <p:cNvPr id="2049" name="Google Shape;2049;p166"/>
            <p:cNvSpPr/>
            <p:nvPr/>
          </p:nvSpPr>
          <p:spPr>
            <a:xfrm>
              <a:off x="2652" y="972"/>
              <a:ext cx="2376" cy="237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50" name="Google Shape;2050;p166"/>
            <p:cNvSpPr/>
            <p:nvPr/>
          </p:nvSpPr>
          <p:spPr>
            <a:xfrm>
              <a:off x="2935" y="1248"/>
              <a:ext cx="1896" cy="1819"/>
            </a:xfrm>
            <a:custGeom>
              <a:rect b="b" l="l" r="r" t="t"/>
              <a:pathLst>
                <a:path extrusionOk="0" h="765" w="797">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051" name="Google Shape;2051;p166"/>
          <p:cNvGrpSpPr/>
          <p:nvPr/>
        </p:nvGrpSpPr>
        <p:grpSpPr>
          <a:xfrm>
            <a:off x="1568003" y="4262517"/>
            <a:ext cx="342900" cy="342900"/>
            <a:chOff x="2652" y="972"/>
            <a:chExt cx="2376" cy="2376"/>
          </a:xfrm>
        </p:grpSpPr>
        <p:sp>
          <p:nvSpPr>
            <p:cNvPr id="2052" name="Google Shape;2052;p166"/>
            <p:cNvSpPr/>
            <p:nvPr/>
          </p:nvSpPr>
          <p:spPr>
            <a:xfrm>
              <a:off x="2652" y="972"/>
              <a:ext cx="2376" cy="237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53" name="Google Shape;2053;p166"/>
            <p:cNvSpPr/>
            <p:nvPr/>
          </p:nvSpPr>
          <p:spPr>
            <a:xfrm>
              <a:off x="2935" y="1248"/>
              <a:ext cx="1896" cy="1819"/>
            </a:xfrm>
            <a:custGeom>
              <a:rect b="b" l="l" r="r" t="t"/>
              <a:pathLst>
                <a:path extrusionOk="0" h="765" w="797">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054" name="Google Shape;2054;p166"/>
          <p:cNvGrpSpPr/>
          <p:nvPr/>
        </p:nvGrpSpPr>
        <p:grpSpPr>
          <a:xfrm>
            <a:off x="1802404" y="4262517"/>
            <a:ext cx="342900" cy="342900"/>
            <a:chOff x="2652" y="972"/>
            <a:chExt cx="2376" cy="2376"/>
          </a:xfrm>
        </p:grpSpPr>
        <p:sp>
          <p:nvSpPr>
            <p:cNvPr id="2055" name="Google Shape;2055;p166"/>
            <p:cNvSpPr/>
            <p:nvPr/>
          </p:nvSpPr>
          <p:spPr>
            <a:xfrm>
              <a:off x="2652" y="972"/>
              <a:ext cx="2376" cy="237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56" name="Google Shape;2056;p166"/>
            <p:cNvSpPr/>
            <p:nvPr/>
          </p:nvSpPr>
          <p:spPr>
            <a:xfrm>
              <a:off x="2935" y="1248"/>
              <a:ext cx="1896" cy="1819"/>
            </a:xfrm>
            <a:custGeom>
              <a:rect b="b" l="l" r="r" t="t"/>
              <a:pathLst>
                <a:path extrusionOk="0" h="765" w="797">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057" name="Google Shape;2057;p166"/>
          <p:cNvGrpSpPr/>
          <p:nvPr/>
        </p:nvGrpSpPr>
        <p:grpSpPr>
          <a:xfrm>
            <a:off x="2036803" y="4262517"/>
            <a:ext cx="342900" cy="342900"/>
            <a:chOff x="2652" y="972"/>
            <a:chExt cx="2376" cy="2376"/>
          </a:xfrm>
        </p:grpSpPr>
        <p:sp>
          <p:nvSpPr>
            <p:cNvPr id="2058" name="Google Shape;2058;p166"/>
            <p:cNvSpPr/>
            <p:nvPr/>
          </p:nvSpPr>
          <p:spPr>
            <a:xfrm>
              <a:off x="2652" y="972"/>
              <a:ext cx="2376" cy="237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59" name="Google Shape;2059;p166"/>
            <p:cNvSpPr/>
            <p:nvPr/>
          </p:nvSpPr>
          <p:spPr>
            <a:xfrm>
              <a:off x="2935" y="1248"/>
              <a:ext cx="1896" cy="1819"/>
            </a:xfrm>
            <a:custGeom>
              <a:rect b="b" l="l" r="r" t="t"/>
              <a:pathLst>
                <a:path extrusionOk="0" h="765" w="797">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2060" name="Google Shape;2060;p1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6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Test Pyramid</a:t>
            </a:r>
            <a:endParaRPr/>
          </a:p>
        </p:txBody>
      </p:sp>
      <p:sp>
        <p:nvSpPr>
          <p:cNvPr id="2066" name="Google Shape;2066;p167"/>
          <p:cNvSpPr txBox="1"/>
          <p:nvPr/>
        </p:nvSpPr>
        <p:spPr>
          <a:xfrm>
            <a:off x="1878356" y="4943154"/>
            <a:ext cx="5085708" cy="200346"/>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825" u="none" cap="none" strike="noStrike">
                <a:solidFill>
                  <a:schemeClr val="dk1"/>
                </a:solidFill>
                <a:latin typeface="Arial"/>
                <a:ea typeface="Arial"/>
                <a:cs typeface="Arial"/>
                <a:sym typeface="Arial"/>
              </a:rPr>
              <a:t>Source - https://martinfowler.com/bliki/TestPyramid.html</a:t>
            </a:r>
            <a:endParaRPr/>
          </a:p>
        </p:txBody>
      </p:sp>
      <p:grpSp>
        <p:nvGrpSpPr>
          <p:cNvPr id="2067" name="Google Shape;2067;p167"/>
          <p:cNvGrpSpPr/>
          <p:nvPr/>
        </p:nvGrpSpPr>
        <p:grpSpPr>
          <a:xfrm>
            <a:off x="2669153" y="1566510"/>
            <a:ext cx="3637228" cy="3034253"/>
            <a:chOff x="4327021" y="1897930"/>
            <a:chExt cx="3537959" cy="3062141"/>
          </a:xfrm>
        </p:grpSpPr>
        <p:sp>
          <p:nvSpPr>
            <p:cNvPr id="2068" name="Google Shape;2068;p167"/>
            <p:cNvSpPr/>
            <p:nvPr/>
          </p:nvSpPr>
          <p:spPr>
            <a:xfrm>
              <a:off x="5536467" y="1897930"/>
              <a:ext cx="1119067" cy="967553"/>
            </a:xfrm>
            <a:custGeom>
              <a:rect b="b" l="l" r="r" t="t"/>
              <a:pathLst>
                <a:path extrusionOk="0" h="364" w="421">
                  <a:moveTo>
                    <a:pt x="210" y="0"/>
                  </a:moveTo>
                  <a:lnTo>
                    <a:pt x="0" y="364"/>
                  </a:lnTo>
                  <a:lnTo>
                    <a:pt x="421" y="364"/>
                  </a:lnTo>
                  <a:lnTo>
                    <a:pt x="210" y="0"/>
                  </a:lnTo>
                  <a:close/>
                </a:path>
              </a:pathLst>
            </a:custGeom>
            <a:solidFill>
              <a:schemeClr val="lt2"/>
            </a:soli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Automated </a:t>
              </a:r>
              <a:endParaRPr/>
            </a:p>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E2E Tests</a:t>
              </a:r>
              <a:endParaRPr/>
            </a:p>
          </p:txBody>
        </p:sp>
        <p:sp>
          <p:nvSpPr>
            <p:cNvPr id="2069" name="Google Shape;2069;p167"/>
            <p:cNvSpPr/>
            <p:nvPr/>
          </p:nvSpPr>
          <p:spPr>
            <a:xfrm>
              <a:off x="4946364" y="2971805"/>
              <a:ext cx="2296614" cy="914392"/>
            </a:xfrm>
            <a:custGeom>
              <a:rect b="b" l="l" r="r" t="t"/>
              <a:pathLst>
                <a:path extrusionOk="0" h="344" w="864">
                  <a:moveTo>
                    <a:pt x="0" y="344"/>
                  </a:moveTo>
                  <a:lnTo>
                    <a:pt x="864" y="344"/>
                  </a:lnTo>
                  <a:lnTo>
                    <a:pt x="665" y="0"/>
                  </a:lnTo>
                  <a:lnTo>
                    <a:pt x="199" y="0"/>
                  </a:lnTo>
                  <a:lnTo>
                    <a:pt x="0" y="344"/>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Integration Tests</a:t>
              </a:r>
              <a:endParaRPr/>
            </a:p>
          </p:txBody>
        </p:sp>
        <p:sp>
          <p:nvSpPr>
            <p:cNvPr id="2070" name="Google Shape;2070;p167"/>
            <p:cNvSpPr/>
            <p:nvPr/>
          </p:nvSpPr>
          <p:spPr>
            <a:xfrm>
              <a:off x="4327021" y="3992518"/>
              <a:ext cx="3537959" cy="967553"/>
            </a:xfrm>
            <a:custGeom>
              <a:rect b="b" l="l" r="r" t="t"/>
              <a:pathLst>
                <a:path extrusionOk="0" h="364" w="1331">
                  <a:moveTo>
                    <a:pt x="0" y="364"/>
                  </a:moveTo>
                  <a:lnTo>
                    <a:pt x="1331" y="364"/>
                  </a:lnTo>
                  <a:lnTo>
                    <a:pt x="1120" y="0"/>
                  </a:lnTo>
                  <a:lnTo>
                    <a:pt x="210" y="0"/>
                  </a:lnTo>
                  <a:lnTo>
                    <a:pt x="0" y="36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Unit Tests</a:t>
              </a:r>
              <a:endParaRPr/>
            </a:p>
          </p:txBody>
        </p:sp>
      </p:grpSp>
      <p:sp>
        <p:nvSpPr>
          <p:cNvPr id="2071" name="Google Shape;2071;p167"/>
          <p:cNvSpPr/>
          <p:nvPr/>
        </p:nvSpPr>
        <p:spPr>
          <a:xfrm>
            <a:off x="1909787" y="4352605"/>
            <a:ext cx="342900" cy="342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72" name="Google Shape;2072;p1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2073" name="Google Shape;2073;p167"/>
          <p:cNvGrpSpPr/>
          <p:nvPr/>
        </p:nvGrpSpPr>
        <p:grpSpPr>
          <a:xfrm>
            <a:off x="4571958" y="1680794"/>
            <a:ext cx="2881958" cy="730171"/>
            <a:chOff x="3932850" y="6145875"/>
            <a:chExt cx="4985626" cy="759005"/>
          </a:xfrm>
        </p:grpSpPr>
        <p:grpSp>
          <p:nvGrpSpPr>
            <p:cNvPr id="2074" name="Google Shape;2074;p167"/>
            <p:cNvGrpSpPr/>
            <p:nvPr/>
          </p:nvGrpSpPr>
          <p:grpSpPr>
            <a:xfrm rot="5400000">
              <a:off x="6060357" y="4018368"/>
              <a:ext cx="730612" cy="4985626"/>
              <a:chOff x="5589820" y="1911875"/>
              <a:chExt cx="523221" cy="4985626"/>
            </a:xfrm>
          </p:grpSpPr>
          <p:cxnSp>
            <p:nvCxnSpPr>
              <p:cNvPr id="2075" name="Google Shape;2075;p167"/>
              <p:cNvCxnSpPr>
                <a:endCxn id="2076" idx="2"/>
              </p:cNvCxnSpPr>
              <p:nvPr/>
            </p:nvCxnSpPr>
            <p:spPr>
              <a:xfrm rot="-5400000">
                <a:off x="5234781" y="6280851"/>
                <a:ext cx="1232700" cy="600"/>
              </a:xfrm>
              <a:prstGeom prst="straightConnector1">
                <a:avLst/>
              </a:prstGeom>
              <a:noFill/>
              <a:ln cap="rnd" cmpd="sng" w="19050">
                <a:solidFill>
                  <a:schemeClr val="dk1"/>
                </a:solidFill>
                <a:prstDash val="solid"/>
                <a:round/>
                <a:headEnd len="med" w="med" type="oval"/>
                <a:tailEnd len="sm" w="sm" type="none"/>
              </a:ln>
            </p:spPr>
          </p:cxnSp>
          <p:sp>
            <p:nvSpPr>
              <p:cNvPr id="2076" name="Google Shape;2076;p167"/>
              <p:cNvSpPr/>
              <p:nvPr/>
            </p:nvSpPr>
            <p:spPr>
              <a:xfrm>
                <a:off x="5589820" y="1911875"/>
                <a:ext cx="523221" cy="3752926"/>
              </a:xfrm>
              <a:prstGeom prst="rect">
                <a:avLst/>
              </a:prstGeom>
              <a:solidFill>
                <a:srgbClr val="FFFFFF"/>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2077" name="Google Shape;2077;p167"/>
            <p:cNvSpPr txBox="1"/>
            <p:nvPr/>
          </p:nvSpPr>
          <p:spPr>
            <a:xfrm>
              <a:off x="5100344" y="6233026"/>
              <a:ext cx="3752925" cy="671854"/>
            </a:xfrm>
            <a:prstGeom prst="rect">
              <a:avLst/>
            </a:prstGeom>
            <a:noFill/>
            <a:ln>
              <a:noFill/>
            </a:ln>
          </p:spPr>
          <p:txBody>
            <a:bodyPr anchorCtr="0" anchor="t" bIns="45700" lIns="91425" spcFirstLastPara="1" rIns="91425" wrap="square" tIns="45700">
              <a:spAutoFit/>
            </a:bodyPr>
            <a:lstStyle/>
            <a:p>
              <a:pPr indent="0" lvl="1" marL="81000" marR="0" rtl="0" algn="l">
                <a:lnSpc>
                  <a:spcPct val="100000"/>
                </a:lnSpc>
                <a:spcBef>
                  <a:spcPts val="0"/>
                </a:spcBef>
                <a:spcAft>
                  <a:spcPts val="0"/>
                </a:spcAft>
                <a:buNone/>
              </a:pPr>
              <a:r>
                <a:rPr b="0" i="0" lang="en-US" sz="1200" u="none" cap="none" strike="noStrike">
                  <a:solidFill>
                    <a:schemeClr val="dk1"/>
                  </a:solidFill>
                  <a:latin typeface="Trebuchet MS"/>
                  <a:ea typeface="Trebuchet MS"/>
                  <a:cs typeface="Trebuchet MS"/>
                  <a:sym typeface="Trebuchet MS"/>
                </a:rPr>
                <a:t>Test functionality from the perspective of the person using the app</a:t>
              </a:r>
              <a:endParaRPr/>
            </a:p>
          </p:txBody>
        </p:sp>
      </p:grpSp>
      <p:grpSp>
        <p:nvGrpSpPr>
          <p:cNvPr id="2078" name="Google Shape;2078;p167"/>
          <p:cNvGrpSpPr/>
          <p:nvPr/>
        </p:nvGrpSpPr>
        <p:grpSpPr>
          <a:xfrm>
            <a:off x="264567" y="2911812"/>
            <a:ext cx="3486156" cy="748682"/>
            <a:chOff x="5049784" y="5884479"/>
            <a:chExt cx="5841347" cy="877677"/>
          </a:xfrm>
        </p:grpSpPr>
        <p:grpSp>
          <p:nvGrpSpPr>
            <p:cNvPr id="2079" name="Google Shape;2079;p167"/>
            <p:cNvGrpSpPr/>
            <p:nvPr/>
          </p:nvGrpSpPr>
          <p:grpSpPr>
            <a:xfrm rot="5400000">
              <a:off x="7531622" y="3402646"/>
              <a:ext cx="877677" cy="5841342"/>
              <a:chOff x="5402617" y="-60776"/>
              <a:chExt cx="628540" cy="5841342"/>
            </a:xfrm>
          </p:grpSpPr>
          <p:cxnSp>
            <p:nvCxnSpPr>
              <p:cNvPr id="2080" name="Google Shape;2080;p167"/>
              <p:cNvCxnSpPr>
                <a:endCxn id="2081" idx="0"/>
              </p:cNvCxnSpPr>
              <p:nvPr/>
            </p:nvCxnSpPr>
            <p:spPr>
              <a:xfrm rot="5400000">
                <a:off x="4774287" y="881824"/>
                <a:ext cx="1885200" cy="0"/>
              </a:xfrm>
              <a:prstGeom prst="straightConnector1">
                <a:avLst/>
              </a:prstGeom>
              <a:noFill/>
              <a:ln cap="rnd" cmpd="sng" w="19050">
                <a:solidFill>
                  <a:schemeClr val="dk1"/>
                </a:solidFill>
                <a:prstDash val="solid"/>
                <a:round/>
                <a:headEnd len="med" w="med" type="oval"/>
                <a:tailEnd len="sm" w="sm" type="none"/>
              </a:ln>
            </p:spPr>
          </p:cxnSp>
          <p:sp>
            <p:nvSpPr>
              <p:cNvPr id="2081" name="Google Shape;2081;p167"/>
              <p:cNvSpPr/>
              <p:nvPr/>
            </p:nvSpPr>
            <p:spPr>
              <a:xfrm>
                <a:off x="5402617" y="1824424"/>
                <a:ext cx="628540" cy="3956142"/>
              </a:xfrm>
              <a:prstGeom prst="rect">
                <a:avLst/>
              </a:prstGeom>
              <a:solidFill>
                <a:srgbClr val="FFFFFF"/>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2082" name="Google Shape;2082;p167"/>
            <p:cNvSpPr txBox="1"/>
            <p:nvPr/>
          </p:nvSpPr>
          <p:spPr>
            <a:xfrm>
              <a:off x="5049784" y="5965169"/>
              <a:ext cx="3803514" cy="757691"/>
            </a:xfrm>
            <a:prstGeom prst="rect">
              <a:avLst/>
            </a:prstGeom>
            <a:noFill/>
            <a:ln>
              <a:noFill/>
            </a:ln>
          </p:spPr>
          <p:txBody>
            <a:bodyPr anchorCtr="0" anchor="t" bIns="45700" lIns="91425" spcFirstLastPara="1" rIns="91425" wrap="square" tIns="45700">
              <a:spAutoFit/>
            </a:bodyPr>
            <a:lstStyle/>
            <a:p>
              <a:pPr indent="0" lvl="1" marL="81000" marR="0" rtl="0" algn="l">
                <a:lnSpc>
                  <a:spcPct val="100000"/>
                </a:lnSpc>
                <a:spcBef>
                  <a:spcPts val="0"/>
                </a:spcBef>
                <a:spcAft>
                  <a:spcPts val="0"/>
                </a:spcAft>
                <a:buNone/>
              </a:pPr>
              <a:r>
                <a:rPr b="0" i="0" lang="en-US" sz="1200" u="none" cap="none" strike="noStrike">
                  <a:solidFill>
                    <a:schemeClr val="dk1"/>
                  </a:solidFill>
                  <a:latin typeface="Trebuchet MS"/>
                  <a:ea typeface="Trebuchet MS"/>
                  <a:cs typeface="Trebuchet MS"/>
                  <a:sym typeface="Trebuchet MS"/>
                </a:rPr>
                <a:t>Test multiple functions together to verify coordinated bundles of logic</a:t>
              </a:r>
              <a:endParaRPr/>
            </a:p>
          </p:txBody>
        </p:sp>
      </p:grpSp>
      <p:grpSp>
        <p:nvGrpSpPr>
          <p:cNvPr id="2083" name="Google Shape;2083;p167"/>
          <p:cNvGrpSpPr/>
          <p:nvPr/>
        </p:nvGrpSpPr>
        <p:grpSpPr>
          <a:xfrm>
            <a:off x="5428881" y="3592467"/>
            <a:ext cx="3394186" cy="547959"/>
            <a:chOff x="3879784" y="5850965"/>
            <a:chExt cx="4525580" cy="730612"/>
          </a:xfrm>
        </p:grpSpPr>
        <p:grpSp>
          <p:nvGrpSpPr>
            <p:cNvPr id="2084" name="Google Shape;2084;p167"/>
            <p:cNvGrpSpPr/>
            <p:nvPr/>
          </p:nvGrpSpPr>
          <p:grpSpPr>
            <a:xfrm rot="5400000">
              <a:off x="5777268" y="3953480"/>
              <a:ext cx="730612" cy="4525580"/>
              <a:chOff x="5378624" y="2424985"/>
              <a:chExt cx="523221" cy="4525581"/>
            </a:xfrm>
          </p:grpSpPr>
          <p:cxnSp>
            <p:nvCxnSpPr>
              <p:cNvPr id="2085" name="Google Shape;2085;p167"/>
              <p:cNvCxnSpPr>
                <a:endCxn id="2086" idx="1"/>
              </p:cNvCxnSpPr>
              <p:nvPr/>
            </p:nvCxnSpPr>
            <p:spPr>
              <a:xfrm rot="-5400000">
                <a:off x="5079830" y="6365566"/>
                <a:ext cx="1170000" cy="0"/>
              </a:xfrm>
              <a:prstGeom prst="straightConnector1">
                <a:avLst/>
              </a:prstGeom>
              <a:noFill/>
              <a:ln cap="rnd" cmpd="sng" w="19050">
                <a:solidFill>
                  <a:schemeClr val="dk1"/>
                </a:solidFill>
                <a:prstDash val="solid"/>
                <a:round/>
                <a:headEnd len="med" w="med" type="oval"/>
                <a:tailEnd len="sm" w="sm" type="none"/>
              </a:ln>
            </p:spPr>
          </p:cxnSp>
          <p:sp>
            <p:nvSpPr>
              <p:cNvPr id="2087" name="Google Shape;2087;p167"/>
              <p:cNvSpPr/>
              <p:nvPr/>
            </p:nvSpPr>
            <p:spPr>
              <a:xfrm>
                <a:off x="5378624" y="2424985"/>
                <a:ext cx="523221" cy="3355580"/>
              </a:xfrm>
              <a:prstGeom prst="rect">
                <a:avLst/>
              </a:prstGeom>
              <a:solidFill>
                <a:srgbClr val="FFFFFF"/>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2086" name="Google Shape;2086;p167"/>
            <p:cNvSpPr txBox="1"/>
            <p:nvPr/>
          </p:nvSpPr>
          <p:spPr>
            <a:xfrm>
              <a:off x="5049784" y="5942839"/>
              <a:ext cx="3222639" cy="615553"/>
            </a:xfrm>
            <a:prstGeom prst="rect">
              <a:avLst/>
            </a:prstGeom>
            <a:noFill/>
            <a:ln>
              <a:noFill/>
            </a:ln>
          </p:spPr>
          <p:txBody>
            <a:bodyPr anchorCtr="0" anchor="t" bIns="45700" lIns="91425" spcFirstLastPara="1" rIns="91425" wrap="square" tIns="45700">
              <a:spAutoFit/>
            </a:bodyPr>
            <a:lstStyle/>
            <a:p>
              <a:pPr indent="0" lvl="1" marL="81000" marR="0" rtl="0" algn="l">
                <a:lnSpc>
                  <a:spcPct val="100000"/>
                </a:lnSpc>
                <a:spcBef>
                  <a:spcPts val="0"/>
                </a:spcBef>
                <a:spcAft>
                  <a:spcPts val="0"/>
                </a:spcAft>
                <a:buNone/>
              </a:pPr>
              <a:r>
                <a:rPr b="0" i="0" lang="en-US" sz="1200" u="none" cap="none" strike="noStrike">
                  <a:solidFill>
                    <a:schemeClr val="dk1"/>
                  </a:solidFill>
                  <a:latin typeface="Trebuchet MS"/>
                  <a:ea typeface="Trebuchet MS"/>
                  <a:cs typeface="Trebuchet MS"/>
                  <a:sym typeface="Trebuchet MS"/>
                </a:rPr>
                <a:t>Test discrete units of code in isolation from others</a:t>
              </a:r>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6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Test Pyramid</a:t>
            </a:r>
            <a:endParaRPr/>
          </a:p>
        </p:txBody>
      </p:sp>
      <p:sp>
        <p:nvSpPr>
          <p:cNvPr id="2093" name="Google Shape;2093;p168"/>
          <p:cNvSpPr txBox="1"/>
          <p:nvPr/>
        </p:nvSpPr>
        <p:spPr>
          <a:xfrm>
            <a:off x="1878356" y="4943154"/>
            <a:ext cx="5085708" cy="200346"/>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825" u="none" cap="none" strike="noStrike">
                <a:solidFill>
                  <a:schemeClr val="dk1"/>
                </a:solidFill>
                <a:latin typeface="Arial"/>
                <a:ea typeface="Arial"/>
                <a:cs typeface="Arial"/>
                <a:sym typeface="Arial"/>
              </a:rPr>
              <a:t>Source - https://martinfowler.com/bliki/TestPyramid.html</a:t>
            </a:r>
            <a:endParaRPr/>
          </a:p>
        </p:txBody>
      </p:sp>
      <p:grpSp>
        <p:nvGrpSpPr>
          <p:cNvPr id="2094" name="Google Shape;2094;p168"/>
          <p:cNvGrpSpPr/>
          <p:nvPr/>
        </p:nvGrpSpPr>
        <p:grpSpPr>
          <a:xfrm>
            <a:off x="2669153" y="1566510"/>
            <a:ext cx="3637228" cy="3034253"/>
            <a:chOff x="4327021" y="1897930"/>
            <a:chExt cx="3537959" cy="3062141"/>
          </a:xfrm>
        </p:grpSpPr>
        <p:sp>
          <p:nvSpPr>
            <p:cNvPr id="2095" name="Google Shape;2095;p168"/>
            <p:cNvSpPr/>
            <p:nvPr/>
          </p:nvSpPr>
          <p:spPr>
            <a:xfrm>
              <a:off x="5536467" y="1897930"/>
              <a:ext cx="1119067" cy="967553"/>
            </a:xfrm>
            <a:custGeom>
              <a:rect b="b" l="l" r="r" t="t"/>
              <a:pathLst>
                <a:path extrusionOk="0" h="364" w="421">
                  <a:moveTo>
                    <a:pt x="210" y="0"/>
                  </a:moveTo>
                  <a:lnTo>
                    <a:pt x="0" y="364"/>
                  </a:lnTo>
                  <a:lnTo>
                    <a:pt x="421" y="364"/>
                  </a:lnTo>
                  <a:lnTo>
                    <a:pt x="210" y="0"/>
                  </a:lnTo>
                  <a:close/>
                </a:path>
              </a:pathLst>
            </a:custGeom>
            <a:solidFill>
              <a:schemeClr val="lt2"/>
            </a:soli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Automated </a:t>
              </a:r>
              <a:endParaRPr/>
            </a:p>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E2E Tests</a:t>
              </a:r>
              <a:endParaRPr/>
            </a:p>
          </p:txBody>
        </p:sp>
        <p:sp>
          <p:nvSpPr>
            <p:cNvPr id="2096" name="Google Shape;2096;p168"/>
            <p:cNvSpPr/>
            <p:nvPr/>
          </p:nvSpPr>
          <p:spPr>
            <a:xfrm>
              <a:off x="4946364" y="2971805"/>
              <a:ext cx="2296614" cy="914392"/>
            </a:xfrm>
            <a:custGeom>
              <a:rect b="b" l="l" r="r" t="t"/>
              <a:pathLst>
                <a:path extrusionOk="0" h="344" w="864">
                  <a:moveTo>
                    <a:pt x="0" y="344"/>
                  </a:moveTo>
                  <a:lnTo>
                    <a:pt x="864" y="344"/>
                  </a:lnTo>
                  <a:lnTo>
                    <a:pt x="665" y="0"/>
                  </a:lnTo>
                  <a:lnTo>
                    <a:pt x="199" y="0"/>
                  </a:lnTo>
                  <a:lnTo>
                    <a:pt x="0" y="344"/>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Integration Tests</a:t>
              </a:r>
              <a:endParaRPr/>
            </a:p>
          </p:txBody>
        </p:sp>
        <p:sp>
          <p:nvSpPr>
            <p:cNvPr id="2097" name="Google Shape;2097;p168"/>
            <p:cNvSpPr/>
            <p:nvPr/>
          </p:nvSpPr>
          <p:spPr>
            <a:xfrm>
              <a:off x="4327021" y="3992518"/>
              <a:ext cx="3537959" cy="967553"/>
            </a:xfrm>
            <a:custGeom>
              <a:rect b="b" l="l" r="r" t="t"/>
              <a:pathLst>
                <a:path extrusionOk="0" h="364" w="1331">
                  <a:moveTo>
                    <a:pt x="0" y="364"/>
                  </a:moveTo>
                  <a:lnTo>
                    <a:pt x="1331" y="364"/>
                  </a:lnTo>
                  <a:lnTo>
                    <a:pt x="1120" y="0"/>
                  </a:lnTo>
                  <a:lnTo>
                    <a:pt x="210" y="0"/>
                  </a:lnTo>
                  <a:lnTo>
                    <a:pt x="0" y="36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Unit Tests</a:t>
              </a:r>
              <a:endParaRPr/>
            </a:p>
          </p:txBody>
        </p:sp>
      </p:grpSp>
      <p:cxnSp>
        <p:nvCxnSpPr>
          <p:cNvPr id="2098" name="Google Shape;2098;p168"/>
          <p:cNvCxnSpPr/>
          <p:nvPr/>
        </p:nvCxnSpPr>
        <p:spPr>
          <a:xfrm>
            <a:off x="2416079" y="1422697"/>
            <a:ext cx="0" cy="3371850"/>
          </a:xfrm>
          <a:prstGeom prst="straightConnector1">
            <a:avLst/>
          </a:prstGeom>
          <a:noFill/>
          <a:ln cap="rnd" cmpd="sng" w="57150">
            <a:solidFill>
              <a:srgbClr val="8C8C8C"/>
            </a:solidFill>
            <a:prstDash val="solid"/>
            <a:round/>
            <a:headEnd len="med" w="med" type="triangle"/>
            <a:tailEnd len="med" w="med" type="triangle"/>
          </a:ln>
        </p:spPr>
      </p:cxnSp>
      <p:cxnSp>
        <p:nvCxnSpPr>
          <p:cNvPr id="2099" name="Google Shape;2099;p168"/>
          <p:cNvCxnSpPr/>
          <p:nvPr/>
        </p:nvCxnSpPr>
        <p:spPr>
          <a:xfrm>
            <a:off x="6559454" y="1422697"/>
            <a:ext cx="0" cy="3371850"/>
          </a:xfrm>
          <a:prstGeom prst="straightConnector1">
            <a:avLst/>
          </a:prstGeom>
          <a:noFill/>
          <a:ln cap="rnd" cmpd="sng" w="57150">
            <a:solidFill>
              <a:srgbClr val="8C8C8C"/>
            </a:solidFill>
            <a:prstDash val="solid"/>
            <a:round/>
            <a:headEnd len="med" w="med" type="triangle"/>
            <a:tailEnd len="med" w="med" type="triangle"/>
          </a:ln>
        </p:spPr>
      </p:cxnSp>
      <p:sp>
        <p:nvSpPr>
          <p:cNvPr id="2100" name="Google Shape;2100;p168"/>
          <p:cNvSpPr txBox="1"/>
          <p:nvPr/>
        </p:nvSpPr>
        <p:spPr>
          <a:xfrm>
            <a:off x="1878356" y="1023772"/>
            <a:ext cx="115014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Speed</a:t>
            </a:r>
            <a:endParaRPr/>
          </a:p>
        </p:txBody>
      </p:sp>
      <p:sp>
        <p:nvSpPr>
          <p:cNvPr id="2101" name="Google Shape;2101;p168"/>
          <p:cNvSpPr txBox="1"/>
          <p:nvPr/>
        </p:nvSpPr>
        <p:spPr>
          <a:xfrm>
            <a:off x="5984382" y="1023771"/>
            <a:ext cx="115014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Cost</a:t>
            </a:r>
            <a:endParaRPr/>
          </a:p>
        </p:txBody>
      </p:sp>
      <p:grpSp>
        <p:nvGrpSpPr>
          <p:cNvPr id="2102" name="Google Shape;2102;p168"/>
          <p:cNvGrpSpPr/>
          <p:nvPr/>
        </p:nvGrpSpPr>
        <p:grpSpPr>
          <a:xfrm>
            <a:off x="6641246" y="1566510"/>
            <a:ext cx="342565" cy="342900"/>
            <a:chOff x="2818" y="1137"/>
            <a:chExt cx="2044" cy="2046"/>
          </a:xfrm>
        </p:grpSpPr>
        <p:sp>
          <p:nvSpPr>
            <p:cNvPr id="2103" name="Google Shape;2103;p168"/>
            <p:cNvSpPr/>
            <p:nvPr/>
          </p:nvSpPr>
          <p:spPr>
            <a:xfrm>
              <a:off x="2818" y="1137"/>
              <a:ext cx="2044" cy="204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04" name="Google Shape;2104;p168"/>
            <p:cNvSpPr/>
            <p:nvPr/>
          </p:nvSpPr>
          <p:spPr>
            <a:xfrm>
              <a:off x="2941" y="1260"/>
              <a:ext cx="1800" cy="1802"/>
            </a:xfrm>
            <a:custGeom>
              <a:rect b="b" l="l" r="r" t="t"/>
              <a:pathLst>
                <a:path extrusionOk="0" h="880" w="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105" name="Google Shape;2105;p168"/>
          <p:cNvGrpSpPr/>
          <p:nvPr/>
        </p:nvGrpSpPr>
        <p:grpSpPr>
          <a:xfrm>
            <a:off x="6833142" y="1566510"/>
            <a:ext cx="342565" cy="342900"/>
            <a:chOff x="2818" y="1137"/>
            <a:chExt cx="2044" cy="2046"/>
          </a:xfrm>
        </p:grpSpPr>
        <p:sp>
          <p:nvSpPr>
            <p:cNvPr id="2106" name="Google Shape;2106;p168"/>
            <p:cNvSpPr/>
            <p:nvPr/>
          </p:nvSpPr>
          <p:spPr>
            <a:xfrm>
              <a:off x="2818" y="1137"/>
              <a:ext cx="2044" cy="204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07" name="Google Shape;2107;p168"/>
            <p:cNvSpPr/>
            <p:nvPr/>
          </p:nvSpPr>
          <p:spPr>
            <a:xfrm>
              <a:off x="2941" y="1260"/>
              <a:ext cx="1800" cy="1802"/>
            </a:xfrm>
            <a:custGeom>
              <a:rect b="b" l="l" r="r" t="t"/>
              <a:pathLst>
                <a:path extrusionOk="0" h="880" w="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108" name="Google Shape;2108;p168"/>
          <p:cNvGrpSpPr/>
          <p:nvPr/>
        </p:nvGrpSpPr>
        <p:grpSpPr>
          <a:xfrm>
            <a:off x="7065601" y="1566510"/>
            <a:ext cx="342565" cy="342900"/>
            <a:chOff x="2818" y="1137"/>
            <a:chExt cx="2044" cy="2046"/>
          </a:xfrm>
        </p:grpSpPr>
        <p:sp>
          <p:nvSpPr>
            <p:cNvPr id="2109" name="Google Shape;2109;p168"/>
            <p:cNvSpPr/>
            <p:nvPr/>
          </p:nvSpPr>
          <p:spPr>
            <a:xfrm>
              <a:off x="2818" y="1137"/>
              <a:ext cx="2044" cy="204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10" name="Google Shape;2110;p168"/>
            <p:cNvSpPr/>
            <p:nvPr/>
          </p:nvSpPr>
          <p:spPr>
            <a:xfrm>
              <a:off x="2941" y="1260"/>
              <a:ext cx="1800" cy="1802"/>
            </a:xfrm>
            <a:custGeom>
              <a:rect b="b" l="l" r="r" t="t"/>
              <a:pathLst>
                <a:path extrusionOk="0" h="880" w="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111" name="Google Shape;2111;p168"/>
          <p:cNvGrpSpPr/>
          <p:nvPr/>
        </p:nvGrpSpPr>
        <p:grpSpPr>
          <a:xfrm>
            <a:off x="6712504" y="4503440"/>
            <a:ext cx="342565" cy="342900"/>
            <a:chOff x="2818" y="1137"/>
            <a:chExt cx="2044" cy="2046"/>
          </a:xfrm>
        </p:grpSpPr>
        <p:sp>
          <p:nvSpPr>
            <p:cNvPr id="2112" name="Google Shape;2112;p168"/>
            <p:cNvSpPr/>
            <p:nvPr/>
          </p:nvSpPr>
          <p:spPr>
            <a:xfrm>
              <a:off x="2818" y="1137"/>
              <a:ext cx="2044" cy="204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13" name="Google Shape;2113;p168"/>
            <p:cNvSpPr/>
            <p:nvPr/>
          </p:nvSpPr>
          <p:spPr>
            <a:xfrm>
              <a:off x="2941" y="1260"/>
              <a:ext cx="1800" cy="1802"/>
            </a:xfrm>
            <a:custGeom>
              <a:rect b="b" l="l" r="r" t="t"/>
              <a:pathLst>
                <a:path extrusionOk="0" h="880" w="88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2114" name="Google Shape;2114;p168"/>
          <p:cNvSpPr/>
          <p:nvPr/>
        </p:nvSpPr>
        <p:spPr>
          <a:xfrm>
            <a:off x="1909787" y="4352605"/>
            <a:ext cx="342900" cy="342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2115" name="Google Shape;2115;p168"/>
          <p:cNvGrpSpPr/>
          <p:nvPr/>
        </p:nvGrpSpPr>
        <p:grpSpPr>
          <a:xfrm>
            <a:off x="1984252" y="1536397"/>
            <a:ext cx="342900" cy="342900"/>
            <a:chOff x="2652" y="972"/>
            <a:chExt cx="2376" cy="2376"/>
          </a:xfrm>
        </p:grpSpPr>
        <p:sp>
          <p:nvSpPr>
            <p:cNvPr id="2116" name="Google Shape;2116;p168"/>
            <p:cNvSpPr/>
            <p:nvPr/>
          </p:nvSpPr>
          <p:spPr>
            <a:xfrm>
              <a:off x="2652" y="972"/>
              <a:ext cx="2376" cy="237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17" name="Google Shape;2117;p168"/>
            <p:cNvSpPr/>
            <p:nvPr/>
          </p:nvSpPr>
          <p:spPr>
            <a:xfrm>
              <a:off x="2935" y="1248"/>
              <a:ext cx="1896" cy="1819"/>
            </a:xfrm>
            <a:custGeom>
              <a:rect b="b" l="l" r="r" t="t"/>
              <a:pathLst>
                <a:path extrusionOk="0" h="765" w="797">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118" name="Google Shape;2118;p168"/>
          <p:cNvGrpSpPr/>
          <p:nvPr/>
        </p:nvGrpSpPr>
        <p:grpSpPr>
          <a:xfrm>
            <a:off x="1568003" y="4262517"/>
            <a:ext cx="342900" cy="342900"/>
            <a:chOff x="2652" y="972"/>
            <a:chExt cx="2376" cy="2376"/>
          </a:xfrm>
        </p:grpSpPr>
        <p:sp>
          <p:nvSpPr>
            <p:cNvPr id="2119" name="Google Shape;2119;p168"/>
            <p:cNvSpPr/>
            <p:nvPr/>
          </p:nvSpPr>
          <p:spPr>
            <a:xfrm>
              <a:off x="2652" y="972"/>
              <a:ext cx="2376" cy="237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20" name="Google Shape;2120;p168"/>
            <p:cNvSpPr/>
            <p:nvPr/>
          </p:nvSpPr>
          <p:spPr>
            <a:xfrm>
              <a:off x="2935" y="1248"/>
              <a:ext cx="1896" cy="1819"/>
            </a:xfrm>
            <a:custGeom>
              <a:rect b="b" l="l" r="r" t="t"/>
              <a:pathLst>
                <a:path extrusionOk="0" h="765" w="797">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121" name="Google Shape;2121;p168"/>
          <p:cNvGrpSpPr/>
          <p:nvPr/>
        </p:nvGrpSpPr>
        <p:grpSpPr>
          <a:xfrm>
            <a:off x="1802404" y="4262517"/>
            <a:ext cx="342900" cy="342900"/>
            <a:chOff x="2652" y="972"/>
            <a:chExt cx="2376" cy="2376"/>
          </a:xfrm>
        </p:grpSpPr>
        <p:sp>
          <p:nvSpPr>
            <p:cNvPr id="2122" name="Google Shape;2122;p168"/>
            <p:cNvSpPr/>
            <p:nvPr/>
          </p:nvSpPr>
          <p:spPr>
            <a:xfrm>
              <a:off x="2652" y="972"/>
              <a:ext cx="2376" cy="237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23" name="Google Shape;2123;p168"/>
            <p:cNvSpPr/>
            <p:nvPr/>
          </p:nvSpPr>
          <p:spPr>
            <a:xfrm>
              <a:off x="2935" y="1248"/>
              <a:ext cx="1896" cy="1819"/>
            </a:xfrm>
            <a:custGeom>
              <a:rect b="b" l="l" r="r" t="t"/>
              <a:pathLst>
                <a:path extrusionOk="0" h="765" w="797">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grpSp>
        <p:nvGrpSpPr>
          <p:cNvPr id="2124" name="Google Shape;2124;p168"/>
          <p:cNvGrpSpPr/>
          <p:nvPr/>
        </p:nvGrpSpPr>
        <p:grpSpPr>
          <a:xfrm>
            <a:off x="2036803" y="4262517"/>
            <a:ext cx="342900" cy="342900"/>
            <a:chOff x="2652" y="972"/>
            <a:chExt cx="2376" cy="2376"/>
          </a:xfrm>
        </p:grpSpPr>
        <p:sp>
          <p:nvSpPr>
            <p:cNvPr id="2125" name="Google Shape;2125;p168"/>
            <p:cNvSpPr/>
            <p:nvPr/>
          </p:nvSpPr>
          <p:spPr>
            <a:xfrm>
              <a:off x="2652" y="972"/>
              <a:ext cx="2376" cy="237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26" name="Google Shape;2126;p168"/>
            <p:cNvSpPr/>
            <p:nvPr/>
          </p:nvSpPr>
          <p:spPr>
            <a:xfrm>
              <a:off x="2935" y="1248"/>
              <a:ext cx="1896" cy="1819"/>
            </a:xfrm>
            <a:custGeom>
              <a:rect b="b" l="l" r="r" t="t"/>
              <a:pathLst>
                <a:path extrusionOk="0" h="765" w="797">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2127" name="Google Shape;2127;p1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2128" name="Google Shape;2128;p168"/>
          <p:cNvGrpSpPr/>
          <p:nvPr/>
        </p:nvGrpSpPr>
        <p:grpSpPr>
          <a:xfrm>
            <a:off x="471601" y="2579324"/>
            <a:ext cx="1944490" cy="1392811"/>
            <a:chOff x="5049784" y="5884479"/>
            <a:chExt cx="5171448" cy="877677"/>
          </a:xfrm>
        </p:grpSpPr>
        <p:grpSp>
          <p:nvGrpSpPr>
            <p:cNvPr id="2129" name="Google Shape;2129;p168"/>
            <p:cNvGrpSpPr/>
            <p:nvPr/>
          </p:nvGrpSpPr>
          <p:grpSpPr>
            <a:xfrm rot="5400000">
              <a:off x="7196673" y="3737596"/>
              <a:ext cx="877677" cy="5171442"/>
              <a:chOff x="5402617" y="609124"/>
              <a:chExt cx="628540" cy="5171442"/>
            </a:xfrm>
          </p:grpSpPr>
          <p:cxnSp>
            <p:nvCxnSpPr>
              <p:cNvPr id="2130" name="Google Shape;2130;p168"/>
              <p:cNvCxnSpPr>
                <a:endCxn id="2131" idx="0"/>
              </p:cNvCxnSpPr>
              <p:nvPr/>
            </p:nvCxnSpPr>
            <p:spPr>
              <a:xfrm rot="5400000">
                <a:off x="5109237" y="1216774"/>
                <a:ext cx="1215300" cy="0"/>
              </a:xfrm>
              <a:prstGeom prst="straightConnector1">
                <a:avLst/>
              </a:prstGeom>
              <a:noFill/>
              <a:ln cap="rnd" cmpd="sng" w="19050">
                <a:solidFill>
                  <a:schemeClr val="dk1"/>
                </a:solidFill>
                <a:prstDash val="solid"/>
                <a:round/>
                <a:headEnd len="med" w="med" type="oval"/>
                <a:tailEnd len="sm" w="sm" type="none"/>
              </a:ln>
            </p:spPr>
          </p:cxnSp>
          <p:sp>
            <p:nvSpPr>
              <p:cNvPr id="2131" name="Google Shape;2131;p168"/>
              <p:cNvSpPr/>
              <p:nvPr/>
            </p:nvSpPr>
            <p:spPr>
              <a:xfrm>
                <a:off x="5402617" y="1824424"/>
                <a:ext cx="628540" cy="3956142"/>
              </a:xfrm>
              <a:prstGeom prst="rect">
                <a:avLst/>
              </a:prstGeom>
              <a:solidFill>
                <a:srgbClr val="FFFFFF"/>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2132" name="Google Shape;2132;p168"/>
            <p:cNvSpPr txBox="1"/>
            <p:nvPr/>
          </p:nvSpPr>
          <p:spPr>
            <a:xfrm>
              <a:off x="5049784" y="5965169"/>
              <a:ext cx="3803514" cy="756385"/>
            </a:xfrm>
            <a:prstGeom prst="rect">
              <a:avLst/>
            </a:prstGeom>
            <a:noFill/>
            <a:ln>
              <a:noFill/>
            </a:ln>
          </p:spPr>
          <p:txBody>
            <a:bodyPr anchorCtr="0" anchor="t" bIns="45700" lIns="91425" spcFirstLastPara="1" rIns="91425" wrap="square" tIns="45700">
              <a:spAutoFit/>
            </a:bodyPr>
            <a:lstStyle/>
            <a:p>
              <a:pPr indent="0" lvl="1" marL="81000" marR="0" rtl="0" algn="l">
                <a:lnSpc>
                  <a:spcPct val="100000"/>
                </a:lnSpc>
                <a:spcBef>
                  <a:spcPts val="0"/>
                </a:spcBef>
                <a:spcAft>
                  <a:spcPts val="0"/>
                </a:spcAft>
                <a:buNone/>
              </a:pPr>
              <a:r>
                <a:rPr b="0" i="0" lang="en-US" sz="1200" u="none" cap="none" strike="noStrike">
                  <a:solidFill>
                    <a:schemeClr val="dk1"/>
                  </a:solidFill>
                  <a:latin typeface="Trebuchet MS"/>
                  <a:ea typeface="Trebuchet MS"/>
                  <a:cs typeface="Trebuchet MS"/>
                  <a:sym typeface="Trebuchet MS"/>
                </a:rPr>
                <a:t>Indicates how quickly the different test types are expected to execute</a:t>
              </a:r>
              <a:endParaRPr/>
            </a:p>
          </p:txBody>
        </p:sp>
      </p:grpSp>
      <p:grpSp>
        <p:nvGrpSpPr>
          <p:cNvPr id="2133" name="Google Shape;2133;p168"/>
          <p:cNvGrpSpPr/>
          <p:nvPr/>
        </p:nvGrpSpPr>
        <p:grpSpPr>
          <a:xfrm rot="10800000">
            <a:off x="6565313" y="2571749"/>
            <a:ext cx="2196375" cy="1392811"/>
            <a:chOff x="5049784" y="5884479"/>
            <a:chExt cx="5841347" cy="877677"/>
          </a:xfrm>
        </p:grpSpPr>
        <p:grpSp>
          <p:nvGrpSpPr>
            <p:cNvPr id="2134" name="Google Shape;2134;p168"/>
            <p:cNvGrpSpPr/>
            <p:nvPr/>
          </p:nvGrpSpPr>
          <p:grpSpPr>
            <a:xfrm rot="5400000">
              <a:off x="7531622" y="3402646"/>
              <a:ext cx="877677" cy="5841342"/>
              <a:chOff x="5402617" y="-60776"/>
              <a:chExt cx="628540" cy="5841342"/>
            </a:xfrm>
          </p:grpSpPr>
          <p:cxnSp>
            <p:nvCxnSpPr>
              <p:cNvPr id="2135" name="Google Shape;2135;p168"/>
              <p:cNvCxnSpPr>
                <a:endCxn id="2136" idx="0"/>
              </p:cNvCxnSpPr>
              <p:nvPr/>
            </p:nvCxnSpPr>
            <p:spPr>
              <a:xfrm rot="5400000">
                <a:off x="4774287" y="881824"/>
                <a:ext cx="1885200" cy="0"/>
              </a:xfrm>
              <a:prstGeom prst="straightConnector1">
                <a:avLst/>
              </a:prstGeom>
              <a:noFill/>
              <a:ln cap="rnd" cmpd="sng" w="19050">
                <a:solidFill>
                  <a:schemeClr val="dk1"/>
                </a:solidFill>
                <a:prstDash val="solid"/>
                <a:round/>
                <a:headEnd len="med" w="med" type="oval"/>
                <a:tailEnd len="sm" w="sm" type="none"/>
              </a:ln>
            </p:spPr>
          </p:cxnSp>
          <p:sp>
            <p:nvSpPr>
              <p:cNvPr id="2136" name="Google Shape;2136;p168"/>
              <p:cNvSpPr/>
              <p:nvPr/>
            </p:nvSpPr>
            <p:spPr>
              <a:xfrm>
                <a:off x="5402617" y="1824424"/>
                <a:ext cx="628540" cy="3956142"/>
              </a:xfrm>
              <a:prstGeom prst="rect">
                <a:avLst/>
              </a:prstGeom>
              <a:solidFill>
                <a:srgbClr val="FFFFFF"/>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2137" name="Google Shape;2137;p168"/>
            <p:cNvSpPr txBox="1"/>
            <p:nvPr/>
          </p:nvSpPr>
          <p:spPr>
            <a:xfrm rot="10800000">
              <a:off x="5049784" y="5945019"/>
              <a:ext cx="3803514" cy="756385"/>
            </a:xfrm>
            <a:prstGeom prst="rect">
              <a:avLst/>
            </a:prstGeom>
            <a:noFill/>
            <a:ln>
              <a:noFill/>
            </a:ln>
          </p:spPr>
          <p:txBody>
            <a:bodyPr anchorCtr="0" anchor="t" bIns="45700" lIns="91425" spcFirstLastPara="1" rIns="91425" wrap="square" tIns="45700">
              <a:spAutoFit/>
            </a:bodyPr>
            <a:lstStyle/>
            <a:p>
              <a:pPr indent="0" lvl="1" marL="81000" marR="0" rtl="0" algn="l">
                <a:lnSpc>
                  <a:spcPct val="100000"/>
                </a:lnSpc>
                <a:spcBef>
                  <a:spcPts val="0"/>
                </a:spcBef>
                <a:spcAft>
                  <a:spcPts val="0"/>
                </a:spcAft>
                <a:buNone/>
              </a:pPr>
              <a:r>
                <a:rPr b="0" i="0" lang="en-US" sz="1200" u="none" cap="none" strike="noStrike">
                  <a:solidFill>
                    <a:schemeClr val="dk1"/>
                  </a:solidFill>
                  <a:latin typeface="Trebuchet MS"/>
                  <a:ea typeface="Trebuchet MS"/>
                  <a:cs typeface="Trebuchet MS"/>
                  <a:sym typeface="Trebuchet MS"/>
                </a:rPr>
                <a:t>Indicates how costly the execution of each type of test is expected to be (over time)</a:t>
              </a:r>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6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Reflection</a:t>
            </a:r>
            <a:endParaRPr/>
          </a:p>
        </p:txBody>
      </p:sp>
      <p:sp>
        <p:nvSpPr>
          <p:cNvPr id="2143" name="Google Shape;2143;p169"/>
          <p:cNvSpPr txBox="1"/>
          <p:nvPr/>
        </p:nvSpPr>
        <p:spPr>
          <a:xfrm>
            <a:off x="3563126" y="2571751"/>
            <a:ext cx="5037949" cy="2313536"/>
          </a:xfrm>
          <a:prstGeom prst="rect">
            <a:avLst/>
          </a:prstGeom>
          <a:noFill/>
          <a:ln>
            <a:noFill/>
          </a:ln>
        </p:spPr>
        <p:txBody>
          <a:bodyPr anchorCtr="0" anchor="ctr" bIns="34275" lIns="68575" spcFirstLastPara="1" rIns="68575" wrap="square" tIns="34275">
            <a:noAutofit/>
          </a:bodyPr>
          <a:lstStyle/>
          <a:p>
            <a:pPr indent="-257175" lvl="0" marL="257175" marR="0" rtl="0" algn="l">
              <a:lnSpc>
                <a:spcPct val="100000"/>
              </a:lnSpc>
              <a:spcBef>
                <a:spcPts val="0"/>
              </a:spcBef>
              <a:spcAft>
                <a:spcPts val="0"/>
              </a:spcAft>
              <a:buClr>
                <a:srgbClr val="000000"/>
              </a:buClr>
              <a:buSzPts val="1350"/>
              <a:buFont typeface="Arial"/>
              <a:buAutoNum type="arabicPeriod"/>
            </a:pPr>
            <a:r>
              <a:rPr b="0" i="0" lang="en-US" sz="1350" u="none" cap="none" strike="noStrike">
                <a:solidFill>
                  <a:schemeClr val="dk1"/>
                </a:solidFill>
                <a:latin typeface="Arial"/>
                <a:ea typeface="Arial"/>
                <a:cs typeface="Arial"/>
                <a:sym typeface="Arial"/>
              </a:rPr>
              <a:t>What are some of the root causes that you think could cause a shift from the pyramid to the ice cream cone?</a:t>
            </a:r>
            <a:endParaRPr/>
          </a:p>
          <a:p>
            <a:pPr indent="-171450" lvl="0" marL="257175"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257175" lvl="0" marL="257175" marR="0" rtl="0" algn="l">
              <a:lnSpc>
                <a:spcPct val="100000"/>
              </a:lnSpc>
              <a:spcBef>
                <a:spcPts val="0"/>
              </a:spcBef>
              <a:spcAft>
                <a:spcPts val="0"/>
              </a:spcAft>
              <a:buClr>
                <a:srgbClr val="000000"/>
              </a:buClr>
              <a:buSzPts val="1350"/>
              <a:buFont typeface="Arial"/>
              <a:buAutoNum type="arabicPeriod"/>
            </a:pPr>
            <a:r>
              <a:rPr b="0" i="0" lang="en-US" sz="1350" u="none" cap="none" strike="noStrike">
                <a:solidFill>
                  <a:schemeClr val="dk1"/>
                </a:solidFill>
                <a:latin typeface="Arial"/>
                <a:ea typeface="Arial"/>
                <a:cs typeface="Arial"/>
                <a:sym typeface="Arial"/>
              </a:rPr>
              <a:t>During project execution, what are some specific warning signs we can look for that will alert us to a trend towards that shift?</a:t>
            </a:r>
            <a:endParaRPr/>
          </a:p>
          <a:p>
            <a:pPr indent="-171450" lvl="0" marL="257175"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257175" lvl="0" marL="257175" marR="0" rtl="0" algn="l">
              <a:lnSpc>
                <a:spcPct val="100000"/>
              </a:lnSpc>
              <a:spcBef>
                <a:spcPts val="0"/>
              </a:spcBef>
              <a:spcAft>
                <a:spcPts val="0"/>
              </a:spcAft>
              <a:buClr>
                <a:srgbClr val="000000"/>
              </a:buClr>
              <a:buSzPts val="1350"/>
              <a:buFont typeface="Arial"/>
              <a:buAutoNum type="arabicPeriod"/>
            </a:pPr>
            <a:r>
              <a:rPr b="0" i="0" lang="en-US" sz="1350" u="none" cap="none" strike="noStrike">
                <a:solidFill>
                  <a:schemeClr val="dk1"/>
                </a:solidFill>
                <a:latin typeface="Arial"/>
                <a:ea typeface="Arial"/>
                <a:cs typeface="Arial"/>
                <a:sym typeface="Arial"/>
              </a:rPr>
              <a:t>What are some practical steps we can take to move from the ice cream cone to a proper testing pyramid?</a:t>
            </a:r>
            <a:endParaRPr/>
          </a:p>
        </p:txBody>
      </p:sp>
      <p:pic>
        <p:nvPicPr>
          <p:cNvPr id="2144" name="Google Shape;2144;p169"/>
          <p:cNvPicPr preferRelativeResize="0"/>
          <p:nvPr/>
        </p:nvPicPr>
        <p:blipFill rotWithShape="1">
          <a:blip r:embed="rId3">
            <a:alphaModFix/>
          </a:blip>
          <a:srcRect b="0" l="0" r="0" t="0"/>
          <a:stretch/>
        </p:blipFill>
        <p:spPr>
          <a:xfrm>
            <a:off x="3693785" y="649600"/>
            <a:ext cx="1253599" cy="1661304"/>
          </a:xfrm>
          <a:prstGeom prst="rect">
            <a:avLst/>
          </a:prstGeom>
          <a:noFill/>
          <a:ln>
            <a:noFill/>
          </a:ln>
        </p:spPr>
      </p:pic>
      <p:pic>
        <p:nvPicPr>
          <p:cNvPr id="2145" name="Google Shape;2145;p169"/>
          <p:cNvPicPr preferRelativeResize="0"/>
          <p:nvPr/>
        </p:nvPicPr>
        <p:blipFill rotWithShape="1">
          <a:blip r:embed="rId4">
            <a:alphaModFix/>
          </a:blip>
          <a:srcRect b="0" l="0" r="0" t="0"/>
          <a:stretch/>
        </p:blipFill>
        <p:spPr>
          <a:xfrm>
            <a:off x="5732318" y="700280"/>
            <a:ext cx="2648179" cy="1726080"/>
          </a:xfrm>
          <a:prstGeom prst="rect">
            <a:avLst/>
          </a:prstGeom>
          <a:noFill/>
          <a:ln>
            <a:noFill/>
          </a:ln>
        </p:spPr>
      </p:pic>
      <p:sp>
        <p:nvSpPr>
          <p:cNvPr id="2146" name="Google Shape;2146;p169"/>
          <p:cNvSpPr/>
          <p:nvPr/>
        </p:nvSpPr>
        <p:spPr>
          <a:xfrm>
            <a:off x="5245815" y="1500996"/>
            <a:ext cx="602894" cy="215661"/>
          </a:xfrm>
          <a:prstGeom prst="leftRightArrow">
            <a:avLst>
              <a:gd fmla="val 50000" name="adj1"/>
              <a:gd fmla="val 50000" name="adj2"/>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7" name="Google Shape;2147;p1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170"/>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Managing Software Quality</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171"/>
          <p:cNvSpPr txBox="1"/>
          <p:nvPr/>
        </p:nvSpPr>
        <p:spPr>
          <a:xfrm>
            <a:off x="3602937" y="3780536"/>
            <a:ext cx="5642042" cy="1419198"/>
          </a:xfrm>
          <a:prstGeom prst="rect">
            <a:avLst/>
          </a:prstGeom>
          <a:noFill/>
          <a:ln>
            <a:noFill/>
          </a:ln>
        </p:spPr>
        <p:txBody>
          <a:bodyPr anchorCtr="0" anchor="t" bIns="0" lIns="0" spcFirstLastPara="1" rIns="0" wrap="square" tIns="0">
            <a:noAutofit/>
          </a:bodyPr>
          <a:lstStyle/>
          <a:p>
            <a:pPr indent="-87075" lvl="1" marL="284400" marR="0" rtl="0" algn="l">
              <a:lnSpc>
                <a:spcPct val="90000"/>
              </a:lnSpc>
              <a:spcBef>
                <a:spcPts val="0"/>
              </a:spcBef>
              <a:spcAft>
                <a:spcPts val="0"/>
              </a:spcAft>
              <a:buClr>
                <a:schemeClr val="dk1"/>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159" name="Google Shape;2159;p171"/>
          <p:cNvSpPr txBox="1"/>
          <p:nvPr>
            <p:ph type="title"/>
          </p:nvPr>
        </p:nvSpPr>
        <p:spPr>
          <a:xfrm>
            <a:off x="613700" y="714274"/>
            <a:ext cx="8253300" cy="648689"/>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Using Test Coverage to evaluate the completeness &amp; effectiveness of our tests</a:t>
            </a:r>
            <a:endParaRPr/>
          </a:p>
        </p:txBody>
      </p:sp>
      <p:sp>
        <p:nvSpPr>
          <p:cNvPr id="2160" name="Google Shape;2160;p171"/>
          <p:cNvSpPr txBox="1"/>
          <p:nvPr/>
        </p:nvSpPr>
        <p:spPr>
          <a:xfrm>
            <a:off x="472050" y="2216699"/>
            <a:ext cx="3746730" cy="2184300"/>
          </a:xfrm>
          <a:prstGeom prst="rect">
            <a:avLst/>
          </a:prstGeom>
          <a:noFill/>
          <a:ln>
            <a:noFill/>
          </a:ln>
        </p:spPr>
        <p:txBody>
          <a:bodyPr anchorCtr="0" anchor="t" bIns="0" lIns="0" spcFirstLastPara="1" rIns="0" wrap="square" tIns="0">
            <a:noAutofit/>
          </a:bodyPr>
          <a:lstStyle/>
          <a:p>
            <a:pPr indent="-257175" lvl="0" marL="257175" marR="0" rtl="0" algn="l">
              <a:lnSpc>
                <a:spcPct val="90000"/>
              </a:lnSpc>
              <a:spcBef>
                <a:spcPts val="0"/>
              </a:spcBef>
              <a:spcAft>
                <a:spcPts val="0"/>
              </a:spcAft>
              <a:buClr>
                <a:srgbClr val="000000"/>
              </a:buClr>
              <a:buSzPts val="1500"/>
              <a:buFont typeface="Arial"/>
              <a:buChar char="•"/>
            </a:pPr>
            <a:r>
              <a:rPr b="0" i="0" lang="en-US" sz="1500" u="none" cap="none" strike="noStrike">
                <a:solidFill>
                  <a:srgbClr val="000000"/>
                </a:solidFill>
                <a:latin typeface="Arial"/>
                <a:ea typeface="Arial"/>
                <a:cs typeface="Arial"/>
                <a:sym typeface="Arial"/>
              </a:rPr>
              <a:t>Measurement mechanisms are built into many languages &amp; development frameworks</a:t>
            </a:r>
            <a:endParaRPr/>
          </a:p>
          <a:p>
            <a:pPr indent="-257175" lvl="0" marL="257175" marR="0" rtl="0" algn="l">
              <a:lnSpc>
                <a:spcPct val="90000"/>
              </a:lnSpc>
              <a:spcBef>
                <a:spcPts val="750"/>
              </a:spcBef>
              <a:spcAft>
                <a:spcPts val="0"/>
              </a:spcAft>
              <a:buClr>
                <a:srgbClr val="000000"/>
              </a:buClr>
              <a:buSzPts val="1500"/>
              <a:buFont typeface="Arial"/>
              <a:buChar char="•"/>
            </a:pPr>
            <a:r>
              <a:rPr b="0" i="0" lang="en-US" sz="1500" u="none" cap="none" strike="noStrike">
                <a:solidFill>
                  <a:srgbClr val="000000"/>
                </a:solidFill>
                <a:latin typeface="Arial"/>
                <a:ea typeface="Arial"/>
                <a:cs typeface="Arial"/>
                <a:sym typeface="Arial"/>
              </a:rPr>
              <a:t>These tools analyze source code under test against automated test runs, identifying source code that is covered (exercised by one or more tests) vs. not covered (excluded from any test)</a:t>
            </a:r>
            <a:endParaRPr/>
          </a:p>
        </p:txBody>
      </p:sp>
      <p:sp>
        <p:nvSpPr>
          <p:cNvPr id="2161" name="Google Shape;2161;p171"/>
          <p:cNvSpPr txBox="1"/>
          <p:nvPr/>
        </p:nvSpPr>
        <p:spPr>
          <a:xfrm>
            <a:off x="4925670" y="2216699"/>
            <a:ext cx="3746730" cy="2184300"/>
          </a:xfrm>
          <a:prstGeom prst="rect">
            <a:avLst/>
          </a:prstGeom>
          <a:noFill/>
          <a:ln>
            <a:noFill/>
          </a:ln>
        </p:spPr>
        <p:txBody>
          <a:bodyPr anchorCtr="0" anchor="t" bIns="0" lIns="0" spcFirstLastPara="1" rIns="0" wrap="square" tIns="0">
            <a:noAutofit/>
          </a:bodyPr>
          <a:lstStyle/>
          <a:p>
            <a:pPr indent="-216000" lvl="1" marL="324000" marR="0" rtl="0" algn="l">
              <a:lnSpc>
                <a:spcPct val="90000"/>
              </a:lnSpc>
              <a:spcBef>
                <a:spcPts val="0"/>
              </a:spcBef>
              <a:spcAft>
                <a:spcPts val="0"/>
              </a:spcAft>
              <a:buClr>
                <a:schemeClr val="dk1"/>
              </a:buClr>
              <a:buSzPts val="1350"/>
              <a:buFont typeface="Trebuchet MS"/>
              <a:buChar char="•"/>
            </a:pPr>
            <a:r>
              <a:rPr b="0" i="0" lang="en-US" sz="1350" u="none" cap="none" strike="noStrike">
                <a:solidFill>
                  <a:srgbClr val="000000"/>
                </a:solidFill>
                <a:latin typeface="Trebuchet MS"/>
                <a:ea typeface="Trebuchet MS"/>
                <a:cs typeface="Trebuchet MS"/>
                <a:sym typeface="Trebuchet MS"/>
              </a:rPr>
              <a:t>Ranges from 0 – 100%, and the higher the number, the better the coverage</a:t>
            </a:r>
            <a:endParaRPr/>
          </a:p>
          <a:p>
            <a:pPr indent="-216000" lvl="1" marL="324000" marR="0" rtl="0" algn="l">
              <a:lnSpc>
                <a:spcPct val="90000"/>
              </a:lnSpc>
              <a:spcBef>
                <a:spcPts val="750"/>
              </a:spcBef>
              <a:spcAft>
                <a:spcPts val="0"/>
              </a:spcAft>
              <a:buClr>
                <a:schemeClr val="dk1"/>
              </a:buClr>
              <a:buSzPts val="1350"/>
              <a:buFont typeface="Trebuchet MS"/>
              <a:buChar char="•"/>
            </a:pPr>
            <a:r>
              <a:rPr b="0" i="0" lang="en-US" sz="1350" u="none" cap="none" strike="noStrike">
                <a:solidFill>
                  <a:srgbClr val="000000"/>
                </a:solidFill>
                <a:latin typeface="Trebuchet MS"/>
                <a:ea typeface="Trebuchet MS"/>
                <a:cs typeface="Trebuchet MS"/>
                <a:sym typeface="Trebuchet MS"/>
              </a:rPr>
              <a:t>A low test coverage percentage indicates a deficiency in automated testing</a:t>
            </a:r>
            <a:endParaRPr/>
          </a:p>
          <a:p>
            <a:pPr indent="-216000" lvl="1" marL="324000" marR="0" rtl="0" algn="l">
              <a:lnSpc>
                <a:spcPct val="90000"/>
              </a:lnSpc>
              <a:spcBef>
                <a:spcPts val="750"/>
              </a:spcBef>
              <a:spcAft>
                <a:spcPts val="0"/>
              </a:spcAft>
              <a:buClr>
                <a:schemeClr val="dk1"/>
              </a:buClr>
              <a:buSzPts val="1350"/>
              <a:buFont typeface="Trebuchet MS"/>
              <a:buChar char="•"/>
            </a:pPr>
            <a:r>
              <a:rPr b="0" i="0" lang="en-US" sz="1350" u="none" cap="none" strike="noStrike">
                <a:solidFill>
                  <a:srgbClr val="000000"/>
                </a:solidFill>
                <a:latin typeface="Trebuchet MS"/>
                <a:ea typeface="Trebuchet MS"/>
                <a:cs typeface="Trebuchet MS"/>
                <a:sym typeface="Trebuchet MS"/>
              </a:rPr>
              <a:t>Test coverage measures are often integrated into CI/CD pipelines, failing the build if a minimum level of coverage has not been achieved</a:t>
            </a:r>
            <a:endParaRPr/>
          </a:p>
        </p:txBody>
      </p:sp>
      <p:sp>
        <p:nvSpPr>
          <p:cNvPr id="2162" name="Google Shape;2162;p171"/>
          <p:cNvSpPr txBox="1"/>
          <p:nvPr/>
        </p:nvSpPr>
        <p:spPr>
          <a:xfrm>
            <a:off x="472050" y="1790700"/>
            <a:ext cx="3746730" cy="336863"/>
          </a:xfrm>
          <a:prstGeom prst="rect">
            <a:avLst/>
          </a:prstGeom>
          <a:noFill/>
          <a:ln>
            <a:noFill/>
          </a:ln>
        </p:spPr>
        <p:txBody>
          <a:bodyPr anchorCtr="0" anchor="b" bIns="0" lIns="0" spcFirstLastPara="1" rIns="0" wrap="square" tIns="0">
            <a:noAutofit/>
          </a:bodyPr>
          <a:lstStyle/>
          <a:p>
            <a:pPr indent="0" lvl="3" marL="0" marR="0" rtl="0" algn="l">
              <a:lnSpc>
                <a:spcPct val="100000"/>
              </a:lnSpc>
              <a:spcBef>
                <a:spcPts val="0"/>
              </a:spcBef>
              <a:spcAft>
                <a:spcPts val="0"/>
              </a:spcAft>
              <a:buNone/>
            </a:pPr>
            <a:r>
              <a:rPr b="0" i="0" lang="en-US" sz="1800" u="none" cap="none" strike="noStrike">
                <a:solidFill>
                  <a:schemeClr val="lt2"/>
                </a:solidFill>
                <a:latin typeface="Arial"/>
                <a:ea typeface="Arial"/>
                <a:cs typeface="Arial"/>
                <a:sym typeface="Arial"/>
              </a:rPr>
              <a:t>The What</a:t>
            </a:r>
            <a:endParaRPr/>
          </a:p>
        </p:txBody>
      </p:sp>
      <p:sp>
        <p:nvSpPr>
          <p:cNvPr id="2163" name="Google Shape;2163;p171"/>
          <p:cNvSpPr txBox="1"/>
          <p:nvPr/>
        </p:nvSpPr>
        <p:spPr>
          <a:xfrm>
            <a:off x="4925670" y="1790700"/>
            <a:ext cx="3746730" cy="336863"/>
          </a:xfrm>
          <a:prstGeom prst="rect">
            <a:avLst/>
          </a:prstGeom>
          <a:noFill/>
          <a:ln>
            <a:noFill/>
          </a:ln>
        </p:spPr>
        <p:txBody>
          <a:bodyPr anchorCtr="0" anchor="b" bIns="0" lIns="0" spcFirstLastPara="1" rIns="0" wrap="square" tIns="0">
            <a:noAutofit/>
          </a:bodyPr>
          <a:lstStyle/>
          <a:p>
            <a:pPr indent="0" lvl="3" marL="0" marR="0" rtl="0" algn="l">
              <a:lnSpc>
                <a:spcPct val="100000"/>
              </a:lnSpc>
              <a:spcBef>
                <a:spcPts val="0"/>
              </a:spcBef>
              <a:spcAft>
                <a:spcPts val="0"/>
              </a:spcAft>
              <a:buNone/>
            </a:pPr>
            <a:r>
              <a:rPr b="0" i="0" lang="en-US" sz="1800" u="none" cap="none" strike="noStrike">
                <a:solidFill>
                  <a:schemeClr val="lt2"/>
                </a:solidFill>
                <a:latin typeface="Arial"/>
                <a:ea typeface="Arial"/>
                <a:cs typeface="Arial"/>
                <a:sym typeface="Arial"/>
              </a:rPr>
              <a:t>The How</a:t>
            </a:r>
            <a:endParaRPr/>
          </a:p>
        </p:txBody>
      </p:sp>
      <p:sp>
        <p:nvSpPr>
          <p:cNvPr id="2164" name="Google Shape;2164;p1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2165" name="Google Shape;2165;p171"/>
          <p:cNvGrpSpPr/>
          <p:nvPr/>
        </p:nvGrpSpPr>
        <p:grpSpPr>
          <a:xfrm>
            <a:off x="0" y="4783954"/>
            <a:ext cx="9144000" cy="359546"/>
            <a:chOff x="0" y="6378606"/>
            <a:chExt cx="12192000" cy="479394"/>
          </a:xfrm>
        </p:grpSpPr>
        <p:sp>
          <p:nvSpPr>
            <p:cNvPr id="2166" name="Google Shape;2166;p171"/>
            <p:cNvSpPr/>
            <p:nvPr/>
          </p:nvSpPr>
          <p:spPr>
            <a:xfrm>
              <a:off x="0" y="6378606"/>
              <a:ext cx="12192000" cy="479394"/>
            </a:xfrm>
            <a:prstGeom prst="rect">
              <a:avLst/>
            </a:prstGeom>
            <a:solidFill>
              <a:schemeClr val="dk1"/>
            </a:solidFill>
            <a:ln>
              <a:noFill/>
            </a:ln>
          </p:spPr>
          <p:txBody>
            <a:bodyPr anchorCtr="0" anchor="ctr" bIns="34275" lIns="68575" spcFirstLastPara="1" rIns="68575" wrap="square" tIns="34275">
              <a:noAutofit/>
            </a:bodyPr>
            <a:lstStyle/>
            <a:p>
              <a:pPr indent="0" lvl="0" marL="342900" marR="0" rtl="0" algn="l">
                <a:lnSpc>
                  <a:spcPct val="100000"/>
                </a:lnSpc>
                <a:spcBef>
                  <a:spcPts val="0"/>
                </a:spcBef>
                <a:spcAft>
                  <a:spcPts val="0"/>
                </a:spcAft>
                <a:buNone/>
              </a:pPr>
              <a:r>
                <a:rPr b="1" i="0" lang="en-US" sz="1200" u="none" cap="none" strike="noStrike">
                  <a:solidFill>
                    <a:srgbClr val="FFFFFF"/>
                  </a:solidFill>
                  <a:latin typeface="Arial"/>
                  <a:ea typeface="Arial"/>
                  <a:cs typeface="Arial"/>
                  <a:sym typeface="Arial"/>
                </a:rPr>
                <a:t>Discussion | What is the “correct” target percentage for unit test coverage?</a:t>
              </a:r>
              <a:endParaRPr/>
            </a:p>
          </p:txBody>
        </p:sp>
        <p:sp>
          <p:nvSpPr>
            <p:cNvPr id="2167" name="Google Shape;2167;p171"/>
            <p:cNvSpPr/>
            <p:nvPr/>
          </p:nvSpPr>
          <p:spPr>
            <a:xfrm>
              <a:off x="155199" y="6494837"/>
              <a:ext cx="288144" cy="246931"/>
            </a:xfrm>
            <a:custGeom>
              <a:rect b="b" l="l" r="r" t="t"/>
              <a:pathLst>
                <a:path extrusionOk="0" h="1122363" w="1309688">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17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Wrangling “Technical Debt”</a:t>
            </a:r>
            <a:endParaRPr/>
          </a:p>
        </p:txBody>
      </p:sp>
      <p:sp>
        <p:nvSpPr>
          <p:cNvPr id="2173" name="Google Shape;2173;p172"/>
          <p:cNvSpPr txBox="1"/>
          <p:nvPr/>
        </p:nvSpPr>
        <p:spPr>
          <a:xfrm>
            <a:off x="405454" y="1260751"/>
            <a:ext cx="4547681" cy="1771390"/>
          </a:xfrm>
          <a:prstGeom prst="rect">
            <a:avLst/>
          </a:prstGeom>
          <a:noFill/>
          <a:ln>
            <a:noFill/>
          </a:ln>
        </p:spPr>
        <p:txBody>
          <a:bodyPr anchorCtr="0" anchor="t" bIns="0" lIns="0" spcFirstLastPara="1" rIns="0" wrap="square" tIns="0">
            <a:noAutofit/>
          </a:bodyPr>
          <a:lstStyle/>
          <a:p>
            <a:pPr indent="-172800" lvl="1" marL="284400" marR="0" rtl="0" algn="l">
              <a:lnSpc>
                <a:spcPct val="90000"/>
              </a:lnSpc>
              <a:spcBef>
                <a:spcPts val="0"/>
              </a:spcBef>
              <a:spcAft>
                <a:spcPts val="0"/>
              </a:spcAft>
              <a:buClr>
                <a:schemeClr val="dk1"/>
              </a:buClr>
              <a:buSzPts val="1350"/>
              <a:buFont typeface="Arial"/>
              <a:buChar char="•"/>
            </a:pPr>
            <a:r>
              <a:rPr b="0" i="0" lang="en-US" sz="1350" u="none" cap="none" strike="noStrike">
                <a:solidFill>
                  <a:schemeClr val="dk1"/>
                </a:solidFill>
                <a:latin typeface="Arial"/>
                <a:ea typeface="Arial"/>
                <a:cs typeface="Arial"/>
                <a:sym typeface="Arial"/>
              </a:rPr>
              <a:t>Involves borrowing from the future to address the immediate</a:t>
            </a:r>
            <a:endParaRPr/>
          </a:p>
          <a:p>
            <a:pPr indent="-172800" lvl="1" marL="284400" marR="0" rtl="0" algn="l">
              <a:lnSpc>
                <a:spcPct val="90000"/>
              </a:lnSpc>
              <a:spcBef>
                <a:spcPts val="750"/>
              </a:spcBef>
              <a:spcAft>
                <a:spcPts val="0"/>
              </a:spcAft>
              <a:buClr>
                <a:schemeClr val="dk1"/>
              </a:buClr>
              <a:buSzPts val="1350"/>
              <a:buFont typeface="Arial"/>
              <a:buChar char="•"/>
            </a:pPr>
            <a:r>
              <a:rPr b="0" i="0" lang="en-US" sz="1350" u="none" cap="none" strike="noStrike">
                <a:solidFill>
                  <a:schemeClr val="dk1"/>
                </a:solidFill>
                <a:latin typeface="Arial"/>
                <a:ea typeface="Arial"/>
                <a:cs typeface="Arial"/>
                <a:sym typeface="Arial"/>
              </a:rPr>
              <a:t>Manifests as choosing to go with a sub-optimal solution to move a project forward, instead of spending the time to build out the optimal approach</a:t>
            </a:r>
            <a:endParaRPr/>
          </a:p>
          <a:p>
            <a:pPr indent="-172800" lvl="1" marL="284400" marR="0" rtl="0" algn="l">
              <a:lnSpc>
                <a:spcPct val="90000"/>
              </a:lnSpc>
              <a:spcBef>
                <a:spcPts val="750"/>
              </a:spcBef>
              <a:spcAft>
                <a:spcPts val="0"/>
              </a:spcAft>
              <a:buClr>
                <a:schemeClr val="dk1"/>
              </a:buClr>
              <a:buSzPts val="1350"/>
              <a:buFont typeface="Arial"/>
              <a:buChar char="•"/>
            </a:pPr>
            <a:r>
              <a:rPr b="0" i="0" lang="en-US" sz="1350" u="none" cap="none" strike="noStrike">
                <a:solidFill>
                  <a:schemeClr val="dk1"/>
                </a:solidFill>
                <a:latin typeface="Arial"/>
                <a:ea typeface="Arial"/>
                <a:cs typeface="Arial"/>
                <a:sym typeface="Arial"/>
              </a:rPr>
              <a:t>Results in higher compounding costs in the long-run (e.g., future development cost, long-term maintainability, speed, quality, etc.)</a:t>
            </a:r>
            <a:endParaRPr/>
          </a:p>
        </p:txBody>
      </p:sp>
      <p:sp>
        <p:nvSpPr>
          <p:cNvPr id="2174" name="Google Shape;2174;p172"/>
          <p:cNvSpPr txBox="1"/>
          <p:nvPr/>
        </p:nvSpPr>
        <p:spPr>
          <a:xfrm>
            <a:off x="5671429" y="543788"/>
            <a:ext cx="3251944" cy="3769418"/>
          </a:xfrm>
          <a:prstGeom prst="rect">
            <a:avLst/>
          </a:prstGeom>
          <a:noFill/>
          <a:ln>
            <a:noFill/>
          </a:ln>
        </p:spPr>
        <p:txBody>
          <a:bodyPr anchorCtr="0" anchor="t" bIns="0" lIns="0" spcFirstLastPara="1" rIns="0" wrap="square" tIns="0">
            <a:noAutofit/>
          </a:bodyPr>
          <a:lstStyle/>
          <a:p>
            <a:pPr indent="0" lvl="1" marL="83700" marR="0" rtl="0" algn="l">
              <a:lnSpc>
                <a:spcPct val="9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Tactics to mitigate technical debt:</a:t>
            </a:r>
            <a:endParaRPr/>
          </a:p>
          <a:p>
            <a:pPr indent="0" lvl="1" marL="83700" marR="0" rtl="0" algn="l">
              <a:lnSpc>
                <a:spcPct val="90000"/>
              </a:lnSpc>
              <a:spcBef>
                <a:spcPts val="75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342899" lvl="1" marL="426599" marR="0" rtl="0" algn="l">
              <a:lnSpc>
                <a:spcPct val="90000"/>
              </a:lnSpc>
              <a:spcBef>
                <a:spcPts val="750"/>
              </a:spcBef>
              <a:spcAft>
                <a:spcPts val="0"/>
              </a:spcAft>
              <a:buClr>
                <a:schemeClr val="dk1"/>
              </a:buClr>
              <a:buSzPts val="1500"/>
              <a:buFont typeface="Arial"/>
              <a:buAutoNum type="arabicPeriod"/>
            </a:pPr>
            <a:r>
              <a:rPr b="0" i="0" lang="en-US" sz="1500" u="none" cap="none" strike="noStrike">
                <a:solidFill>
                  <a:schemeClr val="dk1"/>
                </a:solidFill>
                <a:latin typeface="Arial"/>
                <a:ea typeface="Arial"/>
                <a:cs typeface="Arial"/>
                <a:sym typeface="Arial"/>
              </a:rPr>
              <a:t>Find opportunities to pay down debt as part of a future enhancement</a:t>
            </a:r>
            <a:endParaRPr/>
          </a:p>
          <a:p>
            <a:pPr indent="-247649" lvl="1" marL="426599" marR="0" rtl="0" algn="l">
              <a:lnSpc>
                <a:spcPct val="90000"/>
              </a:lnSpc>
              <a:spcBef>
                <a:spcPts val="75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342899" lvl="1" marL="426599" marR="0" rtl="0" algn="l">
              <a:lnSpc>
                <a:spcPct val="90000"/>
              </a:lnSpc>
              <a:spcBef>
                <a:spcPts val="750"/>
              </a:spcBef>
              <a:spcAft>
                <a:spcPts val="0"/>
              </a:spcAft>
              <a:buClr>
                <a:schemeClr val="dk1"/>
              </a:buClr>
              <a:buSzPts val="1500"/>
              <a:buFont typeface="Arial"/>
              <a:buAutoNum type="arabicPeriod"/>
            </a:pPr>
            <a:r>
              <a:rPr b="0" i="0" lang="en-US" sz="1500" u="none" cap="none" strike="noStrike">
                <a:solidFill>
                  <a:schemeClr val="dk1"/>
                </a:solidFill>
                <a:latin typeface="Arial"/>
                <a:ea typeface="Arial"/>
                <a:cs typeface="Arial"/>
                <a:sym typeface="Arial"/>
              </a:rPr>
              <a:t>Remove debt when modernizing a legacy system – don’t simply do a “balance transfer” when building the replacement</a:t>
            </a:r>
            <a:endParaRPr/>
          </a:p>
          <a:p>
            <a:pPr indent="-247649" lvl="1" marL="426599" marR="0" rtl="0" algn="l">
              <a:lnSpc>
                <a:spcPct val="90000"/>
              </a:lnSpc>
              <a:spcBef>
                <a:spcPts val="75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342899" lvl="1" marL="426599" marR="0" rtl="0" algn="l">
              <a:lnSpc>
                <a:spcPct val="90000"/>
              </a:lnSpc>
              <a:spcBef>
                <a:spcPts val="750"/>
              </a:spcBef>
              <a:spcAft>
                <a:spcPts val="0"/>
              </a:spcAft>
              <a:buClr>
                <a:schemeClr val="dk1"/>
              </a:buClr>
              <a:buSzPts val="1500"/>
              <a:buFont typeface="Arial"/>
              <a:buAutoNum type="arabicPeriod"/>
            </a:pPr>
            <a:r>
              <a:rPr b="0" i="0" lang="en-US" sz="1500" u="none" cap="none" strike="noStrike">
                <a:solidFill>
                  <a:schemeClr val="dk1"/>
                </a:solidFill>
                <a:latin typeface="Arial"/>
                <a:ea typeface="Arial"/>
                <a:cs typeface="Arial"/>
                <a:sym typeface="Arial"/>
              </a:rPr>
              <a:t>Embrace pay down of technical debt as a regularly-planned activity within your sprints (if possible)</a:t>
            </a:r>
            <a:endParaRPr/>
          </a:p>
        </p:txBody>
      </p:sp>
      <p:sp>
        <p:nvSpPr>
          <p:cNvPr id="2175" name="Google Shape;2175;p172"/>
          <p:cNvSpPr/>
          <p:nvPr/>
        </p:nvSpPr>
        <p:spPr>
          <a:xfrm>
            <a:off x="116399" y="4871127"/>
            <a:ext cx="216108" cy="185199"/>
          </a:xfrm>
          <a:custGeom>
            <a:rect b="b" l="l" r="r" t="t"/>
            <a:pathLst>
              <a:path extrusionOk="0" h="1122363" w="1309688">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76" name="Google Shape;2176;p172"/>
          <p:cNvSpPr txBox="1"/>
          <p:nvPr/>
        </p:nvSpPr>
        <p:spPr>
          <a:xfrm>
            <a:off x="394173" y="3593154"/>
            <a:ext cx="457200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300" u="none" cap="none" strike="noStrike">
                <a:solidFill>
                  <a:schemeClr val="lt2"/>
                </a:solidFill>
                <a:latin typeface="Arial"/>
                <a:ea typeface="Arial"/>
                <a:cs typeface="Arial"/>
                <a:sym typeface="Arial"/>
              </a:rPr>
              <a:t>20-30% </a:t>
            </a:r>
            <a:endParaRPr/>
          </a:p>
          <a:p>
            <a:pPr indent="0" lvl="0" marL="0" marR="0" rtl="0" algn="ctr">
              <a:lnSpc>
                <a:spcPct val="100000"/>
              </a:lnSpc>
              <a:spcBef>
                <a:spcPts val="0"/>
              </a:spcBef>
              <a:spcAft>
                <a:spcPts val="0"/>
              </a:spcAft>
              <a:buNone/>
            </a:pPr>
            <a:r>
              <a:rPr b="0" i="0" lang="en-US" sz="1050" u="none" cap="none" strike="noStrike">
                <a:solidFill>
                  <a:schemeClr val="lt2"/>
                </a:solidFill>
                <a:latin typeface="Arial"/>
                <a:ea typeface="Arial"/>
                <a:cs typeface="Arial"/>
                <a:sym typeface="Arial"/>
              </a:rPr>
              <a:t>of sprint capacity, ideally, should be allocated for bug fixes, automation improvement, POCs, etc.</a:t>
            </a:r>
            <a:endParaRPr/>
          </a:p>
        </p:txBody>
      </p:sp>
      <p:grpSp>
        <p:nvGrpSpPr>
          <p:cNvPr id="2177" name="Google Shape;2177;p172"/>
          <p:cNvGrpSpPr/>
          <p:nvPr/>
        </p:nvGrpSpPr>
        <p:grpSpPr>
          <a:xfrm rot="5400000">
            <a:off x="2565359" y="1821418"/>
            <a:ext cx="229628" cy="3059311"/>
            <a:chOff x="5942914" y="2081213"/>
            <a:chExt cx="306171" cy="4079081"/>
          </a:xfrm>
        </p:grpSpPr>
        <p:cxnSp>
          <p:nvCxnSpPr>
            <p:cNvPr id="2178" name="Google Shape;2178;p172"/>
            <p:cNvCxnSpPr/>
            <p:nvPr/>
          </p:nvCxnSpPr>
          <p:spPr>
            <a:xfrm>
              <a:off x="6096000" y="2081213"/>
              <a:ext cx="0" cy="4079081"/>
            </a:xfrm>
            <a:prstGeom prst="straightConnector1">
              <a:avLst/>
            </a:prstGeom>
            <a:noFill/>
            <a:ln cap="rnd" cmpd="sng" w="9525">
              <a:solidFill>
                <a:srgbClr val="9A9A9A"/>
              </a:solidFill>
              <a:prstDash val="solid"/>
              <a:round/>
              <a:headEnd len="sm" w="sm" type="none"/>
              <a:tailEnd len="sm" w="sm" type="none"/>
            </a:ln>
          </p:spPr>
        </p:cxnSp>
        <p:grpSp>
          <p:nvGrpSpPr>
            <p:cNvPr id="2179" name="Google Shape;2179;p172"/>
            <p:cNvGrpSpPr/>
            <p:nvPr/>
          </p:nvGrpSpPr>
          <p:grpSpPr>
            <a:xfrm>
              <a:off x="5942914" y="3967299"/>
              <a:ext cx="306171" cy="306910"/>
              <a:chOff x="5937564" y="3833745"/>
              <a:chExt cx="306171" cy="306910"/>
            </a:xfrm>
          </p:grpSpPr>
          <p:sp>
            <p:nvSpPr>
              <p:cNvPr id="2180" name="Google Shape;2180;p172"/>
              <p:cNvSpPr/>
              <p:nvPr/>
            </p:nvSpPr>
            <p:spPr>
              <a:xfrm>
                <a:off x="5937564" y="3833745"/>
                <a:ext cx="306171" cy="306910"/>
              </a:xfrm>
              <a:custGeom>
                <a:rect b="b" l="l" r="r" t="t"/>
                <a:pathLst>
                  <a:path extrusionOk="0" h="1052" w="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cap="flat" cmpd="sng" w="9525">
                <a:solidFill>
                  <a:schemeClr val="lt2"/>
                </a:solidFill>
                <a:prstDash val="solid"/>
                <a:round/>
                <a:headEnd len="sm" w="sm" type="none"/>
                <a:tailEnd len="sm" w="sm" type="none"/>
              </a:ln>
            </p:spPr>
            <p:txBody>
              <a:bodyPr anchorCtr="0" anchor="t" bIns="33225" lIns="66475" spcFirstLastPara="1" rIns="66475" wrap="square" tIns="33225">
                <a:noAutofit/>
              </a:bodyPr>
              <a:lstStyle/>
              <a:p>
                <a:pPr indent="0" lvl="0" marL="0" marR="0" rtl="0" algn="l">
                  <a:lnSpc>
                    <a:spcPct val="100000"/>
                  </a:lnSpc>
                  <a:spcBef>
                    <a:spcPts val="0"/>
                  </a:spcBef>
                  <a:spcAft>
                    <a:spcPts val="0"/>
                  </a:spcAft>
                  <a:buNone/>
                </a:pPr>
                <a:r>
                  <a:t/>
                </a:r>
                <a:endParaRPr b="0" i="0" sz="1050" u="none" cap="none" strike="noStrike">
                  <a:solidFill>
                    <a:srgbClr val="6E6F73"/>
                  </a:solidFill>
                  <a:latin typeface="Arial"/>
                  <a:ea typeface="Arial"/>
                  <a:cs typeface="Arial"/>
                  <a:sym typeface="Arial"/>
                </a:endParaRPr>
              </a:p>
            </p:txBody>
          </p:sp>
          <p:sp>
            <p:nvSpPr>
              <p:cNvPr id="2181" name="Google Shape;2181;p172"/>
              <p:cNvSpPr/>
              <p:nvPr/>
            </p:nvSpPr>
            <p:spPr>
              <a:xfrm>
                <a:off x="6053995" y="3876005"/>
                <a:ext cx="120251" cy="224731"/>
              </a:xfrm>
              <a:custGeom>
                <a:rect b="b" l="l" r="r" t="t"/>
                <a:pathLst>
                  <a:path extrusionOk="0" h="1824" w="976">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anchorCtr="0" anchor="t" bIns="33225" lIns="66475" spcFirstLastPara="1" rIns="66475" wrap="square" tIns="33225">
                <a:noAutofit/>
              </a:bodyPr>
              <a:lstStyle/>
              <a:p>
                <a:pPr indent="0" lvl="0" marL="0" marR="0" rtl="0" algn="l">
                  <a:lnSpc>
                    <a:spcPct val="100000"/>
                  </a:lnSpc>
                  <a:spcBef>
                    <a:spcPts val="0"/>
                  </a:spcBef>
                  <a:spcAft>
                    <a:spcPts val="0"/>
                  </a:spcAft>
                  <a:buNone/>
                </a:pPr>
                <a:r>
                  <a:t/>
                </a:r>
                <a:endParaRPr b="0" i="0" sz="1050" u="none" cap="none" strike="noStrike">
                  <a:solidFill>
                    <a:srgbClr val="6E6F73"/>
                  </a:solidFill>
                  <a:latin typeface="Arial"/>
                  <a:ea typeface="Arial"/>
                  <a:cs typeface="Arial"/>
                  <a:sym typeface="Arial"/>
                </a:endParaRPr>
              </a:p>
            </p:txBody>
          </p:sp>
        </p:grpSp>
      </p:grpSp>
      <p:sp>
        <p:nvSpPr>
          <p:cNvPr id="2182" name="Google Shape;2182;p1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173"/>
          <p:cNvSpPr txBox="1"/>
          <p:nvPr>
            <p:ph type="title"/>
          </p:nvPr>
        </p:nvSpPr>
        <p:spPr>
          <a:xfrm>
            <a:off x="691250" y="2402278"/>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Unit Testing Frameworks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17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Purpose of a unit testing framework</a:t>
            </a:r>
            <a:endParaRPr/>
          </a:p>
        </p:txBody>
      </p:sp>
      <p:sp>
        <p:nvSpPr>
          <p:cNvPr id="2193" name="Google Shape;2193;p17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342900" lvl="0" marL="571500" rtl="0" algn="l">
              <a:lnSpc>
                <a:spcPct val="100000"/>
              </a:lnSpc>
              <a:spcBef>
                <a:spcPts val="0"/>
              </a:spcBef>
              <a:spcAft>
                <a:spcPts val="0"/>
              </a:spcAft>
              <a:buSzPts val="2700"/>
              <a:buAutoNum type="arabicPeriod"/>
            </a:pPr>
            <a:r>
              <a:rPr lang="en-US"/>
              <a:t>Help you write and run unit test</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Provide test reporting</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Manage collections of unit tests</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Implement testing strategies that vary according to testing needs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p:txBody>
      </p:sp>
      <p:sp>
        <p:nvSpPr>
          <p:cNvPr id="2194" name="Google Shape;2194;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Iterative Software Development</a:t>
            </a:r>
            <a:endParaRPr/>
          </a:p>
        </p:txBody>
      </p:sp>
      <p:sp>
        <p:nvSpPr>
          <p:cNvPr id="400" name="Google Shape;400;p1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Key elements:</a:t>
            </a:r>
            <a:endParaRPr/>
          </a:p>
          <a:p>
            <a:pPr indent="-285750" lvl="0" marL="514350" rtl="0" algn="l">
              <a:lnSpc>
                <a:spcPct val="100000"/>
              </a:lnSpc>
              <a:spcBef>
                <a:spcPts val="0"/>
              </a:spcBef>
              <a:spcAft>
                <a:spcPts val="0"/>
              </a:spcAft>
              <a:buClr>
                <a:schemeClr val="dk1"/>
              </a:buClr>
              <a:buSzPts val="1300"/>
              <a:buFont typeface="Arial"/>
              <a:buChar char="●"/>
            </a:pPr>
            <a:r>
              <a:rPr lang="en-US"/>
              <a:t>Incremental improvement to code and process</a:t>
            </a:r>
            <a:endParaRPr/>
          </a:p>
          <a:p>
            <a:pPr indent="-285750" lvl="0" marL="514350" rtl="0" algn="l">
              <a:lnSpc>
                <a:spcPct val="100000"/>
              </a:lnSpc>
              <a:spcBef>
                <a:spcPts val="0"/>
              </a:spcBef>
              <a:spcAft>
                <a:spcPts val="0"/>
              </a:spcAft>
              <a:buClr>
                <a:schemeClr val="dk1"/>
              </a:buClr>
              <a:buSzPts val="1300"/>
              <a:buFont typeface="Arial"/>
              <a:buChar char="●"/>
            </a:pPr>
            <a:r>
              <a:rPr lang="en-US"/>
              <a:t>Always ready to ship</a:t>
            </a:r>
            <a:endParaRPr/>
          </a:p>
          <a:p>
            <a:pPr indent="-285750" lvl="0" marL="514350" rtl="0" algn="l">
              <a:lnSpc>
                <a:spcPct val="100000"/>
              </a:lnSpc>
              <a:spcBef>
                <a:spcPts val="0"/>
              </a:spcBef>
              <a:spcAft>
                <a:spcPts val="0"/>
              </a:spcAft>
              <a:buClr>
                <a:schemeClr val="dk1"/>
              </a:buClr>
              <a:buSzPts val="1300"/>
              <a:buFont typeface="Arial"/>
              <a:buChar char="●"/>
            </a:pPr>
            <a:r>
              <a:rPr lang="en-US"/>
              <a:t>Iterative feature development</a:t>
            </a:r>
            <a:endParaRPr/>
          </a:p>
          <a:p>
            <a:pPr indent="-285750" lvl="0" marL="514350" rtl="0" algn="l">
              <a:lnSpc>
                <a:spcPct val="100000"/>
              </a:lnSpc>
              <a:spcBef>
                <a:spcPts val="0"/>
              </a:spcBef>
              <a:spcAft>
                <a:spcPts val="0"/>
              </a:spcAft>
              <a:buClr>
                <a:schemeClr val="dk1"/>
              </a:buClr>
              <a:buSzPts val="1300"/>
              <a:buFont typeface="Arial"/>
              <a:buChar char="●"/>
            </a:pPr>
            <a:r>
              <a:rPr lang="en-US"/>
              <a:t>Working with the Product Owner</a:t>
            </a:r>
            <a:endParaRPr/>
          </a:p>
          <a:p>
            <a:pPr indent="-285750" lvl="0" marL="514350" rtl="0" algn="l">
              <a:lnSpc>
                <a:spcPct val="100000"/>
              </a:lnSpc>
              <a:spcBef>
                <a:spcPts val="0"/>
              </a:spcBef>
              <a:spcAft>
                <a:spcPts val="0"/>
              </a:spcAft>
              <a:buClr>
                <a:schemeClr val="dk1"/>
              </a:buClr>
              <a:buSzPts val="1300"/>
              <a:buFont typeface="Arial"/>
              <a:buChar char="●"/>
            </a:pPr>
            <a:r>
              <a:rPr lang="en-US"/>
              <a:t>Pivoting mid-development</a:t>
            </a:r>
            <a:endParaRPr/>
          </a:p>
        </p:txBody>
      </p:sp>
      <p:sp>
        <p:nvSpPr>
          <p:cNvPr id="401" name="Google Shape;401;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17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Popular unit testing frameworks for Python</a:t>
            </a:r>
            <a:endParaRPr/>
          </a:p>
        </p:txBody>
      </p:sp>
      <p:sp>
        <p:nvSpPr>
          <p:cNvPr id="2200" name="Google Shape;2200;p175"/>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342900" lvl="0" marL="571500" rtl="0" algn="l">
              <a:lnSpc>
                <a:spcPct val="100000"/>
              </a:lnSpc>
              <a:spcBef>
                <a:spcPts val="0"/>
              </a:spcBef>
              <a:spcAft>
                <a:spcPts val="0"/>
              </a:spcAft>
              <a:buSzPts val="2700"/>
              <a:buAutoNum type="arabicPeriod"/>
            </a:pPr>
            <a:r>
              <a:rPr lang="en-US"/>
              <a:t>PyTest </a:t>
            </a:r>
            <a:endParaRPr/>
          </a:p>
          <a:p>
            <a:pPr indent="-342900" lvl="0" marL="571500" rtl="0" algn="l">
              <a:lnSpc>
                <a:spcPct val="100000"/>
              </a:lnSpc>
              <a:spcBef>
                <a:spcPts val="0"/>
              </a:spcBef>
              <a:spcAft>
                <a:spcPts val="0"/>
              </a:spcAft>
              <a:buSzPts val="2700"/>
              <a:buAutoNum type="arabicPeriod"/>
            </a:pPr>
            <a:r>
              <a:rPr lang="en-US"/>
              <a:t>Robot</a:t>
            </a:r>
            <a:endParaRPr/>
          </a:p>
          <a:p>
            <a:pPr indent="-342900" lvl="0" marL="571500" rtl="0" algn="l">
              <a:lnSpc>
                <a:spcPct val="100000"/>
              </a:lnSpc>
              <a:spcBef>
                <a:spcPts val="0"/>
              </a:spcBef>
              <a:spcAft>
                <a:spcPts val="0"/>
              </a:spcAft>
              <a:buSzPts val="2700"/>
              <a:buAutoNum type="arabicPeriod"/>
            </a:pPr>
            <a:r>
              <a:rPr lang="en-US"/>
              <a:t>Unittest (we will use this for our work)</a:t>
            </a:r>
            <a:endParaRPr/>
          </a:p>
          <a:p>
            <a:pPr indent="-342900" lvl="0" marL="571500" rtl="0" algn="l">
              <a:lnSpc>
                <a:spcPct val="100000"/>
              </a:lnSpc>
              <a:spcBef>
                <a:spcPts val="0"/>
              </a:spcBef>
              <a:spcAft>
                <a:spcPts val="0"/>
              </a:spcAft>
              <a:buSzPts val="2700"/>
              <a:buAutoNum type="arabicPeriod"/>
            </a:pPr>
            <a:r>
              <a:rPr lang="en-US"/>
              <a:t>DocTest</a:t>
            </a:r>
            <a:endParaRPr/>
          </a:p>
          <a:p>
            <a:pPr indent="-342900" lvl="0" marL="571500" rtl="0" algn="l">
              <a:lnSpc>
                <a:spcPct val="100000"/>
              </a:lnSpc>
              <a:spcBef>
                <a:spcPts val="0"/>
              </a:spcBef>
              <a:spcAft>
                <a:spcPts val="0"/>
              </a:spcAft>
              <a:buSzPts val="2700"/>
              <a:buAutoNum type="arabicPeriod"/>
            </a:pPr>
            <a:r>
              <a:rPr lang="en-US"/>
              <a:t>Nose2</a:t>
            </a:r>
            <a:endParaRPr/>
          </a:p>
          <a:p>
            <a:pPr indent="-171450" lvl="0" marL="5715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p:txBody>
      </p:sp>
      <p:sp>
        <p:nvSpPr>
          <p:cNvPr id="2201" name="Google Shape;2201;p1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17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Where does a unit test come in the development cycle?</a:t>
            </a:r>
            <a:endParaRPr/>
          </a:p>
        </p:txBody>
      </p:sp>
      <p:sp>
        <p:nvSpPr>
          <p:cNvPr id="2207" name="Google Shape;2207;p17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342900" lvl="0" marL="571500" rtl="0" algn="l">
              <a:lnSpc>
                <a:spcPct val="100000"/>
              </a:lnSpc>
              <a:spcBef>
                <a:spcPts val="0"/>
              </a:spcBef>
              <a:spcAft>
                <a:spcPts val="0"/>
              </a:spcAft>
              <a:buSzPts val="2700"/>
              <a:buAutoNum type="arabicPeriod"/>
            </a:pPr>
            <a:r>
              <a:rPr lang="en-US"/>
              <a:t>VERY IMPORTANT FACT: Unit tests are NOT executed on a running instance of your application. They are run using ONLY your source code</a:t>
            </a:r>
            <a:endParaRPr/>
          </a:p>
          <a:p>
            <a:pPr indent="-171450" lvl="0" marL="571500" rtl="0" algn="l">
              <a:lnSpc>
                <a:spcPct val="100000"/>
              </a:lnSpc>
              <a:spcBef>
                <a:spcPts val="0"/>
              </a:spcBef>
              <a:spcAft>
                <a:spcPts val="0"/>
              </a:spcAft>
              <a:buSzPts val="2700"/>
              <a:buNone/>
            </a:pPr>
            <a:r>
              <a:t/>
            </a:r>
            <a:endParaRPr/>
          </a:p>
          <a:p>
            <a:pPr indent="-342900" lvl="0" marL="571500" rtl="0" algn="l">
              <a:lnSpc>
                <a:spcPct val="100000"/>
              </a:lnSpc>
              <a:spcBef>
                <a:spcPts val="0"/>
              </a:spcBef>
              <a:spcAft>
                <a:spcPts val="0"/>
              </a:spcAft>
              <a:buSzPts val="2700"/>
              <a:buAutoNum type="arabicPeriod"/>
            </a:pPr>
            <a:r>
              <a:rPr lang="en-US"/>
              <a:t>This means they can be run before you use valuable resources to build and deploy your app, catching problems early</a:t>
            </a:r>
            <a:endParaRPr/>
          </a:p>
          <a:p>
            <a:pPr indent="-171450" lvl="0" marL="571500" rtl="0" algn="l">
              <a:lnSpc>
                <a:spcPct val="100000"/>
              </a:lnSpc>
              <a:spcBef>
                <a:spcPts val="0"/>
              </a:spcBef>
              <a:spcAft>
                <a:spcPts val="0"/>
              </a:spcAft>
              <a:buSzPts val="2700"/>
              <a:buNone/>
            </a:pPr>
            <a:r>
              <a:t/>
            </a:r>
            <a:endParaRPr/>
          </a:p>
          <a:p>
            <a:pPr indent="-171450" lvl="0" marL="571500" rtl="0" algn="l">
              <a:lnSpc>
                <a:spcPct val="100000"/>
              </a:lnSpc>
              <a:spcBef>
                <a:spcPts val="0"/>
              </a:spcBef>
              <a:spcAft>
                <a:spcPts val="0"/>
              </a:spcAft>
              <a:buSzPts val="2700"/>
              <a:buNone/>
            </a:pPr>
            <a:r>
              <a:t/>
            </a:r>
            <a:endParaRPr/>
          </a:p>
          <a:p>
            <a:pPr indent="-171450" lvl="0" marL="5715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t/>
            </a:r>
            <a:endParaRPr/>
          </a:p>
        </p:txBody>
      </p:sp>
      <p:sp>
        <p:nvSpPr>
          <p:cNvPr id="2208" name="Google Shape;2208;p1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177"/>
          <p:cNvSpPr txBox="1"/>
          <p:nvPr>
            <p:ph type="title"/>
          </p:nvPr>
        </p:nvSpPr>
        <p:spPr>
          <a:xfrm>
            <a:off x="691250" y="2402278"/>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Writing Unit Tests in UnitTest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7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a:t>
            </a:r>
            <a:endParaRPr/>
          </a:p>
        </p:txBody>
      </p:sp>
      <p:sp>
        <p:nvSpPr>
          <p:cNvPr id="2219" name="Google Shape;2219;p178"/>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Included in Python standard library</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Provides a framework for building and running unit tests against Python code (functions, classes, etc.)</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A Python file houses code that will be used to automate the testing</a:t>
            </a:r>
            <a:endParaRPr/>
          </a:p>
          <a:p>
            <a:pPr indent="-57150" lvl="1" marL="914400" rtl="0" algn="l">
              <a:lnSpc>
                <a:spcPct val="100000"/>
              </a:lnSpc>
              <a:spcBef>
                <a:spcPts val="0"/>
              </a:spcBef>
              <a:spcAft>
                <a:spcPts val="0"/>
              </a:spcAft>
              <a:buSzPts val="2700"/>
              <a:buFont typeface="Arial"/>
              <a:buNone/>
            </a:pPr>
            <a:r>
              <a:t/>
            </a:r>
            <a:endParaRPr sz="1800">
              <a:solidFill>
                <a:srgbClr val="202020"/>
              </a:solidFill>
            </a:endParaRPr>
          </a:p>
        </p:txBody>
      </p:sp>
      <p:sp>
        <p:nvSpPr>
          <p:cNvPr id="2220" name="Google Shape;2220;p1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17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a:t>
            </a:r>
            <a:endParaRPr/>
          </a:p>
        </p:txBody>
      </p:sp>
      <p:sp>
        <p:nvSpPr>
          <p:cNvPr id="2226" name="Google Shape;2226;p179"/>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Test code imports unittest and module under test</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Test code includes a Python class that inherits from unittest.TestCase</a:t>
            </a:r>
            <a:endParaRPr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We write Python methods to exercise our business logic and verify expected outputs</a:t>
            </a:r>
            <a:endParaRPr/>
          </a:p>
          <a:p>
            <a:pPr indent="-57150" lvl="1" marL="914400" rtl="0" algn="l">
              <a:lnSpc>
                <a:spcPct val="100000"/>
              </a:lnSpc>
              <a:spcBef>
                <a:spcPts val="0"/>
              </a:spcBef>
              <a:spcAft>
                <a:spcPts val="0"/>
              </a:spcAft>
              <a:buSzPts val="2700"/>
              <a:buFont typeface="Arial"/>
              <a:buNone/>
            </a:pPr>
            <a:r>
              <a:t/>
            </a:r>
            <a:endParaRPr sz="1800">
              <a:solidFill>
                <a:srgbClr val="202020"/>
              </a:solidFill>
            </a:endParaRPr>
          </a:p>
        </p:txBody>
      </p:sp>
      <p:sp>
        <p:nvSpPr>
          <p:cNvPr id="2227" name="Google Shape;2227;p1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18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a:t>
            </a:r>
            <a:endParaRPr/>
          </a:p>
        </p:txBody>
      </p:sp>
      <p:sp>
        <p:nvSpPr>
          <p:cNvPr id="2233" name="Google Shape;2233;p180"/>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unittest includes multiple “assert” methods for checking different kinds of results (expected vs. actual)</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Can exercise tests through unittest framework</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Results will indicate success (or failure)</a:t>
            </a:r>
            <a:endParaRPr/>
          </a:p>
          <a:p>
            <a:pPr indent="-57150" lvl="1" marL="914400" rtl="0" algn="l">
              <a:lnSpc>
                <a:spcPct val="100000"/>
              </a:lnSpc>
              <a:spcBef>
                <a:spcPts val="0"/>
              </a:spcBef>
              <a:spcAft>
                <a:spcPts val="0"/>
              </a:spcAft>
              <a:buSzPts val="2700"/>
              <a:buFont typeface="Arial"/>
              <a:buNone/>
            </a:pPr>
            <a:r>
              <a:t/>
            </a:r>
            <a:endParaRPr sz="1800">
              <a:solidFill>
                <a:srgbClr val="202020"/>
              </a:solidFill>
            </a:endParaRPr>
          </a:p>
        </p:txBody>
      </p:sp>
      <p:sp>
        <p:nvSpPr>
          <p:cNvPr id="2234" name="Google Shape;2234;p1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18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a:t>
            </a:r>
            <a:endParaRPr/>
          </a:p>
        </p:txBody>
      </p:sp>
      <p:sp>
        <p:nvSpPr>
          <p:cNvPr id="2240" name="Google Shape;2240;p181"/>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0" lvl="1" marL="685800" rtl="0" algn="l">
              <a:lnSpc>
                <a:spcPct val="100000"/>
              </a:lnSpc>
              <a:spcBef>
                <a:spcPts val="0"/>
              </a:spcBef>
              <a:spcAft>
                <a:spcPts val="0"/>
              </a:spcAft>
              <a:buClr>
                <a:srgbClr val="202020"/>
              </a:buClr>
              <a:buSzPts val="1800"/>
              <a:buNone/>
            </a:pPr>
            <a:r>
              <a:rPr lang="en-US" sz="1800">
                <a:solidFill>
                  <a:srgbClr val="202020"/>
                </a:solidFill>
              </a:rPr>
              <a:t>Options for executing tests</a:t>
            </a:r>
            <a:endParaRPr/>
          </a:p>
          <a:p>
            <a:pPr indent="-285750" lvl="1" marL="971550" rtl="0" algn="l">
              <a:lnSpc>
                <a:spcPct val="100000"/>
              </a:lnSpc>
              <a:spcBef>
                <a:spcPts val="0"/>
              </a:spcBef>
              <a:spcAft>
                <a:spcPts val="0"/>
              </a:spcAft>
              <a:buClr>
                <a:srgbClr val="202020"/>
              </a:buClr>
              <a:buSzPts val="1800"/>
              <a:buFont typeface="Arial"/>
              <a:buChar char="●"/>
            </a:pPr>
            <a:r>
              <a:rPr i="1" lang="en-US" sz="1800">
                <a:solidFill>
                  <a:srgbClr val="202020"/>
                </a:solidFill>
              </a:rPr>
              <a:t>python -m unittest module_name</a:t>
            </a:r>
            <a:endParaRPr i="1"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i="1" lang="en-US" sz="1800">
                <a:solidFill>
                  <a:srgbClr val="202020"/>
                </a:solidFill>
              </a:rPr>
              <a:t>python -m unittest module_name.TestClass</a:t>
            </a:r>
            <a:endParaRPr i="1"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i="1" lang="en-US" sz="1800">
                <a:solidFill>
                  <a:srgbClr val="202020"/>
                </a:solidFill>
              </a:rPr>
              <a:t>python -m unittest module_name.TestClass.test_method</a:t>
            </a:r>
            <a:endParaRPr i="1"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i="1" lang="en-US" sz="1800">
                <a:solidFill>
                  <a:srgbClr val="202020"/>
                </a:solidFill>
              </a:rPr>
              <a:t>python -m unittest path/to/test_file.py</a:t>
            </a:r>
            <a:endParaRPr/>
          </a:p>
          <a:p>
            <a:pPr indent="0" lvl="1" marL="685800" rtl="0" algn="l">
              <a:lnSpc>
                <a:spcPct val="100000"/>
              </a:lnSpc>
              <a:spcBef>
                <a:spcPts val="0"/>
              </a:spcBef>
              <a:spcAft>
                <a:spcPts val="0"/>
              </a:spcAft>
              <a:buClr>
                <a:srgbClr val="FFFFFF"/>
              </a:buClr>
              <a:buSzPts val="1800"/>
              <a:buNone/>
            </a:pPr>
            <a:r>
              <a:t/>
            </a:r>
            <a:endParaRPr sz="1800">
              <a:solidFill>
                <a:srgbClr val="202020"/>
              </a:solidFill>
            </a:endParaRPr>
          </a:p>
          <a:p>
            <a:pPr indent="0" lvl="1" marL="685800" rtl="0" algn="l">
              <a:lnSpc>
                <a:spcPct val="100000"/>
              </a:lnSpc>
              <a:spcBef>
                <a:spcPts val="0"/>
              </a:spcBef>
              <a:spcAft>
                <a:spcPts val="0"/>
              </a:spcAft>
              <a:buClr>
                <a:srgbClr val="202020"/>
              </a:buClr>
              <a:buSzPts val="1800"/>
              <a:buNone/>
            </a:pPr>
            <a:r>
              <a:rPr lang="en-US" sz="1800">
                <a:solidFill>
                  <a:srgbClr val="202020"/>
                </a:solidFill>
              </a:rPr>
              <a:t>Can also use “discover” mode by running </a:t>
            </a:r>
            <a:r>
              <a:rPr i="1" lang="en-US" sz="1800">
                <a:solidFill>
                  <a:srgbClr val="202020"/>
                </a:solidFill>
              </a:rPr>
              <a:t>python -m unittest</a:t>
            </a:r>
            <a:endParaRPr/>
          </a:p>
          <a:p>
            <a:pPr indent="-57150" lvl="1" marL="914400" rtl="0" algn="l">
              <a:lnSpc>
                <a:spcPct val="100000"/>
              </a:lnSpc>
              <a:spcBef>
                <a:spcPts val="0"/>
              </a:spcBef>
              <a:spcAft>
                <a:spcPts val="0"/>
              </a:spcAft>
              <a:buSzPts val="2700"/>
              <a:buFont typeface="Arial"/>
              <a:buNone/>
            </a:pPr>
            <a:r>
              <a:t/>
            </a:r>
            <a:endParaRPr sz="1800">
              <a:solidFill>
                <a:srgbClr val="202020"/>
              </a:solidFill>
            </a:endParaRPr>
          </a:p>
        </p:txBody>
      </p:sp>
      <p:sp>
        <p:nvSpPr>
          <p:cNvPr id="2241" name="Google Shape;2241;p1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18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a:t>
            </a:r>
            <a:endParaRPr/>
          </a:p>
        </p:txBody>
      </p:sp>
      <p:sp>
        <p:nvSpPr>
          <p:cNvPr id="2247" name="Google Shape;2247;p182"/>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If test run fails, could be for 1 of a couple of reasons:</a:t>
            </a:r>
            <a:endParaRPr/>
          </a:p>
          <a:p>
            <a:pPr indent="-285750" lvl="2" marL="1428750" rtl="0" algn="l">
              <a:lnSpc>
                <a:spcPct val="100000"/>
              </a:lnSpc>
              <a:spcBef>
                <a:spcPts val="0"/>
              </a:spcBef>
              <a:spcAft>
                <a:spcPts val="0"/>
              </a:spcAft>
              <a:buClr>
                <a:srgbClr val="202020"/>
              </a:buClr>
              <a:buSzPts val="1500"/>
              <a:buFont typeface="Noto Sans Symbols"/>
              <a:buChar char="⮚"/>
            </a:pPr>
            <a:r>
              <a:rPr lang="en-US" sz="1500">
                <a:solidFill>
                  <a:srgbClr val="202020"/>
                </a:solidFill>
              </a:rPr>
              <a:t>Code under test is incorrect</a:t>
            </a:r>
            <a:endParaRPr/>
          </a:p>
          <a:p>
            <a:pPr indent="-285750" lvl="2" marL="1428750" rtl="0" algn="l">
              <a:lnSpc>
                <a:spcPct val="100000"/>
              </a:lnSpc>
              <a:spcBef>
                <a:spcPts val="0"/>
              </a:spcBef>
              <a:spcAft>
                <a:spcPts val="0"/>
              </a:spcAft>
              <a:buClr>
                <a:srgbClr val="202020"/>
              </a:buClr>
              <a:buSzPts val="1500"/>
              <a:buFont typeface="Noto Sans Symbols"/>
              <a:buChar char="⮚"/>
            </a:pPr>
            <a:r>
              <a:rPr lang="en-US" sz="1500">
                <a:solidFill>
                  <a:srgbClr val="202020"/>
                </a:solidFill>
              </a:rPr>
              <a:t>Test code is incorrect</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Verify the expected test results against your requirements</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If the expected result aligns, then fix the code under test</a:t>
            </a:r>
            <a:endParaRPr/>
          </a:p>
          <a:p>
            <a:pPr indent="-57150" lvl="1" marL="914400" rtl="0" algn="l">
              <a:lnSpc>
                <a:spcPct val="100000"/>
              </a:lnSpc>
              <a:spcBef>
                <a:spcPts val="0"/>
              </a:spcBef>
              <a:spcAft>
                <a:spcPts val="0"/>
              </a:spcAft>
              <a:buSzPts val="2700"/>
              <a:buFont typeface="Arial"/>
              <a:buNone/>
            </a:pPr>
            <a:r>
              <a:t/>
            </a:r>
            <a:endParaRPr sz="1800">
              <a:solidFill>
                <a:srgbClr val="202020"/>
              </a:solidFill>
            </a:endParaRPr>
          </a:p>
        </p:txBody>
      </p:sp>
      <p:sp>
        <p:nvSpPr>
          <p:cNvPr id="2248" name="Google Shape;2248;p1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18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a:t>
            </a:r>
            <a:endParaRPr/>
          </a:p>
        </p:txBody>
      </p:sp>
      <p:sp>
        <p:nvSpPr>
          <p:cNvPr id="2254" name="Google Shape;2254;p183"/>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0" lvl="1" marL="685800" rtl="0" algn="l">
              <a:lnSpc>
                <a:spcPct val="100000"/>
              </a:lnSpc>
              <a:spcBef>
                <a:spcPts val="0"/>
              </a:spcBef>
              <a:spcAft>
                <a:spcPts val="0"/>
              </a:spcAft>
              <a:buClr>
                <a:srgbClr val="202020"/>
              </a:buClr>
              <a:buSzPts val="1800"/>
              <a:buNone/>
            </a:pPr>
            <a:r>
              <a:rPr lang="en-US" sz="1800">
                <a:solidFill>
                  <a:srgbClr val="202020"/>
                </a:solidFill>
              </a:rPr>
              <a:t>Assert methods include:</a:t>
            </a:r>
            <a:endParaRPr sz="15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assertEqual/assertNotEqual</a:t>
            </a:r>
            <a:endParaRPr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assertTrue/assertFalse</a:t>
            </a:r>
            <a:endParaRPr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assertIn/assertNotIn</a:t>
            </a:r>
            <a:endParaRPr sz="1800">
              <a:solidFill>
                <a:srgbClr val="202020"/>
              </a:solidFill>
            </a:endParaRPr>
          </a:p>
          <a:p>
            <a:pPr indent="-171450" lvl="1" marL="971550" rtl="0" algn="l">
              <a:lnSpc>
                <a:spcPct val="100000"/>
              </a:lnSpc>
              <a:spcBef>
                <a:spcPts val="0"/>
              </a:spcBef>
              <a:spcAft>
                <a:spcPts val="0"/>
              </a:spcAft>
              <a:buClr>
                <a:srgbClr val="FFFFFF"/>
              </a:buClr>
              <a:buSzPts val="1800"/>
              <a:buFont typeface="Arial"/>
              <a:buNone/>
            </a:pPr>
            <a:r>
              <a:t/>
            </a:r>
            <a:endParaRPr sz="1800">
              <a:solidFill>
                <a:srgbClr val="202020"/>
              </a:solidFill>
            </a:endParaRPr>
          </a:p>
          <a:p>
            <a:pPr indent="0" lvl="1" marL="685800" rtl="0" algn="l">
              <a:lnSpc>
                <a:spcPct val="100000"/>
              </a:lnSpc>
              <a:spcBef>
                <a:spcPts val="0"/>
              </a:spcBef>
              <a:spcAft>
                <a:spcPts val="0"/>
              </a:spcAft>
              <a:buClr>
                <a:srgbClr val="202020"/>
              </a:buClr>
              <a:buSzPts val="1800"/>
              <a:buNone/>
            </a:pPr>
            <a:r>
              <a:rPr lang="en-US" sz="1800" u="sng">
                <a:solidFill>
                  <a:srgbClr val="202020"/>
                </a:solidFill>
                <a:hlinkClick r:id="rId3">
                  <a:extLst>
                    <a:ext uri="{A12FA001-AC4F-418D-AE19-62706E023703}">
                      <ahyp:hlinkClr val="tx"/>
                    </a:ext>
                  </a:extLst>
                </a:hlinkClick>
              </a:rPr>
              <a:t>https://docs.python.org/3/library/unittest.html#assert-methods</a:t>
            </a:r>
            <a:r>
              <a:rPr lang="en-US" sz="1800">
                <a:solidFill>
                  <a:srgbClr val="202020"/>
                </a:solidFill>
              </a:rPr>
              <a:t> </a:t>
            </a:r>
            <a:endParaRPr/>
          </a:p>
          <a:p>
            <a:pPr indent="-57150" lvl="1" marL="914400" rtl="0" algn="l">
              <a:lnSpc>
                <a:spcPct val="100000"/>
              </a:lnSpc>
              <a:spcBef>
                <a:spcPts val="0"/>
              </a:spcBef>
              <a:spcAft>
                <a:spcPts val="0"/>
              </a:spcAft>
              <a:buSzPts val="2700"/>
              <a:buFont typeface="Arial"/>
              <a:buNone/>
            </a:pPr>
            <a:r>
              <a:t/>
            </a:r>
            <a:endParaRPr sz="1800">
              <a:solidFill>
                <a:srgbClr val="202020"/>
              </a:solidFill>
            </a:endParaRPr>
          </a:p>
        </p:txBody>
      </p:sp>
      <p:sp>
        <p:nvSpPr>
          <p:cNvPr id="2255" name="Google Shape;2255;p1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18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 – Setup and Teardown</a:t>
            </a:r>
            <a:endParaRPr/>
          </a:p>
        </p:txBody>
      </p:sp>
      <p:sp>
        <p:nvSpPr>
          <p:cNvPr id="2261" name="Google Shape;2261;p184"/>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0" lvl="1" marL="685800" rtl="0" algn="l">
              <a:lnSpc>
                <a:spcPct val="100000"/>
              </a:lnSpc>
              <a:spcBef>
                <a:spcPts val="0"/>
              </a:spcBef>
              <a:spcAft>
                <a:spcPts val="0"/>
              </a:spcAft>
              <a:buClr>
                <a:srgbClr val="202020"/>
              </a:buClr>
              <a:buSzPts val="1800"/>
              <a:buNone/>
            </a:pPr>
            <a:r>
              <a:rPr lang="en-US" sz="1800">
                <a:solidFill>
                  <a:srgbClr val="202020"/>
                </a:solidFill>
              </a:rPr>
              <a:t>Rather than repeat common logic across tests, unittest provides a couple of options for capturing:</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setUp</a:t>
            </a:r>
            <a:endParaRPr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tearDown</a:t>
            </a:r>
            <a:endParaRPr sz="1800">
              <a:solidFill>
                <a:srgbClr val="202020"/>
              </a:solidFill>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Includes a couple of forms</a:t>
            </a:r>
            <a:endParaRPr/>
          </a:p>
        </p:txBody>
      </p:sp>
      <p:sp>
        <p:nvSpPr>
          <p:cNvPr id="2262" name="Google Shape;2262;p1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Incremental improvement to code and process</a:t>
            </a:r>
            <a:endParaRPr/>
          </a:p>
        </p:txBody>
      </p:sp>
      <p:sp>
        <p:nvSpPr>
          <p:cNvPr id="407" name="Google Shape;407;p19"/>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Principle: Using feedback obtained from regular examination of product and process lets you incrementally improve both</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Key aspects:</a:t>
            </a:r>
            <a:endParaRPr/>
          </a:p>
          <a:p>
            <a:pPr indent="-285750" lvl="0" marL="514350" rtl="0" algn="l">
              <a:lnSpc>
                <a:spcPct val="100000"/>
              </a:lnSpc>
              <a:spcBef>
                <a:spcPts val="0"/>
              </a:spcBef>
              <a:spcAft>
                <a:spcPts val="0"/>
              </a:spcAft>
              <a:buClr>
                <a:srgbClr val="000000"/>
              </a:buClr>
              <a:buSzPts val="1300"/>
              <a:buFont typeface="Arial"/>
              <a:buChar char="●"/>
            </a:pPr>
            <a:r>
              <a:rPr b="0" i="0" lang="en-US">
                <a:solidFill>
                  <a:srgbClr val="000000"/>
                </a:solidFill>
                <a:latin typeface="Arial"/>
                <a:ea typeface="Arial"/>
                <a:cs typeface="Arial"/>
                <a:sym typeface="Arial"/>
              </a:rPr>
              <a:t>Work in short cycles (1-6 weeks) composed of overlapping phases: requirements, design, programming, testing.</a:t>
            </a:r>
            <a:endParaRPr/>
          </a:p>
          <a:p>
            <a:pPr indent="-285750" lvl="0" marL="514350" rtl="0" algn="l">
              <a:lnSpc>
                <a:spcPct val="100000"/>
              </a:lnSpc>
              <a:spcBef>
                <a:spcPts val="0"/>
              </a:spcBef>
              <a:spcAft>
                <a:spcPts val="0"/>
              </a:spcAft>
              <a:buClr>
                <a:srgbClr val="000000"/>
              </a:buClr>
              <a:buSzPts val="1300"/>
              <a:buFont typeface="Arial"/>
              <a:buChar char="●"/>
            </a:pPr>
            <a:r>
              <a:rPr b="0" i="0" lang="en-US">
                <a:solidFill>
                  <a:srgbClr val="000000"/>
                </a:solidFill>
                <a:latin typeface="Arial"/>
                <a:ea typeface="Arial"/>
                <a:cs typeface="Arial"/>
                <a:sym typeface="Arial"/>
              </a:rPr>
              <a:t>Build on what was built before and produce a working product at each stage. Gather customer feedback at the end of each iteration.</a:t>
            </a:r>
            <a:endParaRPr/>
          </a:p>
          <a:p>
            <a:pPr indent="-285750" lvl="0" marL="514350" rtl="0" algn="l">
              <a:lnSpc>
                <a:spcPct val="100000"/>
              </a:lnSpc>
              <a:spcBef>
                <a:spcPts val="0"/>
              </a:spcBef>
              <a:spcAft>
                <a:spcPts val="0"/>
              </a:spcAft>
              <a:buClr>
                <a:srgbClr val="000000"/>
              </a:buClr>
              <a:buSzPts val="1300"/>
              <a:buFont typeface="Arial"/>
              <a:buChar char="●"/>
            </a:pPr>
            <a:r>
              <a:rPr lang="en-US">
                <a:solidFill>
                  <a:srgbClr val="000000"/>
                </a:solidFill>
                <a:latin typeface="Arial"/>
                <a:ea typeface="Arial"/>
                <a:cs typeface="Arial"/>
                <a:sym typeface="Arial"/>
              </a:rPr>
              <a:t>Each iteration, evaluate the team’s performance. Change internal process as needed to improve quality of estimation and delivery.</a:t>
            </a:r>
            <a:endParaRPr/>
          </a:p>
        </p:txBody>
      </p:sp>
      <p:sp>
        <p:nvSpPr>
          <p:cNvPr id="408" name="Google Shape;40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18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 – Setup and Teardown</a:t>
            </a:r>
            <a:endParaRPr/>
          </a:p>
        </p:txBody>
      </p:sp>
      <p:sp>
        <p:nvSpPr>
          <p:cNvPr id="2268" name="Google Shape;2268;p185"/>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0" lvl="1" marL="685800" rtl="0" algn="l">
              <a:lnSpc>
                <a:spcPct val="100000"/>
              </a:lnSpc>
              <a:spcBef>
                <a:spcPts val="0"/>
              </a:spcBef>
              <a:spcAft>
                <a:spcPts val="0"/>
              </a:spcAft>
              <a:buClr>
                <a:srgbClr val="202020"/>
              </a:buClr>
              <a:buSzPts val="1800"/>
              <a:buNone/>
            </a:pPr>
            <a:r>
              <a:rPr lang="en-US" sz="1800">
                <a:solidFill>
                  <a:srgbClr val="202020"/>
                </a:solidFill>
              </a:rPr>
              <a:t>At the individual test level:</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setUp() – logic executed before each test is run; provides chance to setup common conditions</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tearDown() – logic executed after each test is run; provides chance to clean up (keep tests isolated)</a:t>
            </a:r>
            <a:endParaRPr/>
          </a:p>
        </p:txBody>
      </p:sp>
      <p:sp>
        <p:nvSpPr>
          <p:cNvPr id="2269" name="Google Shape;2269;p1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18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 – Setup and Teardown</a:t>
            </a:r>
            <a:endParaRPr/>
          </a:p>
        </p:txBody>
      </p:sp>
      <p:sp>
        <p:nvSpPr>
          <p:cNvPr id="2275" name="Google Shape;2275;p186"/>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0" lvl="1" marL="685800" rtl="0" algn="l">
              <a:lnSpc>
                <a:spcPct val="100000"/>
              </a:lnSpc>
              <a:spcBef>
                <a:spcPts val="0"/>
              </a:spcBef>
              <a:spcAft>
                <a:spcPts val="0"/>
              </a:spcAft>
              <a:buClr>
                <a:srgbClr val="202020"/>
              </a:buClr>
              <a:buSzPts val="1800"/>
              <a:buNone/>
            </a:pPr>
            <a:r>
              <a:rPr lang="en-US" sz="1800">
                <a:solidFill>
                  <a:srgbClr val="202020"/>
                </a:solidFill>
              </a:rPr>
              <a:t>At the TestClass level:</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setUpClass() – logic executed before any tests in a class are run; requires decoration as a class method</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tearDownClass() – logic executed after all tests in a class are run; requires decoration as a class method</a:t>
            </a:r>
            <a:endParaRPr/>
          </a:p>
        </p:txBody>
      </p:sp>
      <p:sp>
        <p:nvSpPr>
          <p:cNvPr id="2276" name="Google Shape;2276;p1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18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Module – Skipping Tests</a:t>
            </a:r>
            <a:endParaRPr/>
          </a:p>
        </p:txBody>
      </p:sp>
      <p:sp>
        <p:nvSpPr>
          <p:cNvPr id="2282" name="Google Shape;2282;p187"/>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i="1" sz="1800">
              <a:solidFill>
                <a:srgbClr val="202020"/>
              </a:solidFill>
            </a:endParaRPr>
          </a:p>
          <a:p>
            <a:pPr indent="0" lvl="1" marL="685800" rtl="0" algn="l">
              <a:lnSpc>
                <a:spcPct val="100000"/>
              </a:lnSpc>
              <a:spcBef>
                <a:spcPts val="0"/>
              </a:spcBef>
              <a:spcAft>
                <a:spcPts val="0"/>
              </a:spcAft>
              <a:buClr>
                <a:srgbClr val="202020"/>
              </a:buClr>
              <a:buSzPts val="1800"/>
              <a:buNone/>
            </a:pPr>
            <a:r>
              <a:rPr lang="en-US" sz="1800">
                <a:solidFill>
                  <a:srgbClr val="202020"/>
                </a:solidFill>
              </a:rPr>
              <a:t>While permanently skipping tests can be a “smell”, unittest offers options for temporarily skipping:</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@unittest.skip() decorator</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@unittest.skipIf() decorator</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@unittest.skipUnless() decorator</a:t>
            </a:r>
            <a:endParaRPr/>
          </a:p>
          <a:p>
            <a:pPr indent="-285750" lvl="1" marL="971550" rtl="0" algn="l">
              <a:lnSpc>
                <a:spcPct val="100000"/>
              </a:lnSpc>
              <a:spcBef>
                <a:spcPts val="0"/>
              </a:spcBef>
              <a:spcAft>
                <a:spcPts val="0"/>
              </a:spcAft>
              <a:buClr>
                <a:srgbClr val="202020"/>
              </a:buClr>
              <a:buSzPts val="1800"/>
              <a:buFont typeface="Arial"/>
              <a:buChar char="●"/>
            </a:pPr>
            <a:r>
              <a:rPr lang="en-US" sz="1800">
                <a:solidFill>
                  <a:srgbClr val="202020"/>
                </a:solidFill>
              </a:rPr>
              <a:t>self.skipTest method – call within test to initiate a skip</a:t>
            </a:r>
            <a:endParaRPr/>
          </a:p>
        </p:txBody>
      </p:sp>
      <p:sp>
        <p:nvSpPr>
          <p:cNvPr id="2283" name="Google Shape;2283;p1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188"/>
          <p:cNvSpPr txBox="1"/>
          <p:nvPr>
            <p:ph idx="12" type="sldNum"/>
          </p:nvPr>
        </p:nvSpPr>
        <p:spPr>
          <a:xfrm>
            <a:off x="8556784" y="4749851"/>
            <a:ext cx="548700" cy="393600"/>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289" name="Google Shape;2289;p18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18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500">
              <a:solidFill>
                <a:srgbClr val="202020"/>
              </a:solidFill>
            </a:endParaRPr>
          </a:p>
          <a:p>
            <a:pPr indent="-228600" lvl="1" marL="914400" rtl="0" algn="l">
              <a:lnSpc>
                <a:spcPct val="100000"/>
              </a:lnSpc>
              <a:spcBef>
                <a:spcPts val="0"/>
              </a:spcBef>
              <a:spcAft>
                <a:spcPts val="0"/>
              </a:spcAft>
              <a:buSzPts val="2700"/>
              <a:buNone/>
            </a:pPr>
            <a:r>
              <a:rPr lang="en-US" sz="1800">
                <a:solidFill>
                  <a:srgbClr val="202020"/>
                </a:solidFill>
              </a:rPr>
              <a:t>We use mocking/test doubles:</a:t>
            </a:r>
            <a:endParaRPr/>
          </a:p>
          <a:p>
            <a:pPr indent="-285750" lvl="2" marL="1428750" rtl="0" algn="l">
              <a:lnSpc>
                <a:spcPct val="100000"/>
              </a:lnSpc>
              <a:spcBef>
                <a:spcPts val="0"/>
              </a:spcBef>
              <a:spcAft>
                <a:spcPts val="0"/>
              </a:spcAft>
              <a:buClr>
                <a:srgbClr val="202020"/>
              </a:buClr>
              <a:buSzPts val="1350"/>
              <a:buFont typeface="Arial"/>
              <a:buChar char="●"/>
            </a:pPr>
            <a:r>
              <a:rPr lang="en-US" sz="1350">
                <a:solidFill>
                  <a:srgbClr val="202020"/>
                </a:solidFill>
              </a:rPr>
              <a:t>To help isolate our testing to focused areas of code</a:t>
            </a:r>
            <a:endParaRPr/>
          </a:p>
          <a:p>
            <a:pPr indent="-285750" lvl="2" marL="1428750" rtl="0" algn="l">
              <a:lnSpc>
                <a:spcPct val="100000"/>
              </a:lnSpc>
              <a:spcBef>
                <a:spcPts val="0"/>
              </a:spcBef>
              <a:spcAft>
                <a:spcPts val="0"/>
              </a:spcAft>
              <a:buClr>
                <a:srgbClr val="202020"/>
              </a:buClr>
              <a:buSzPts val="1350"/>
              <a:buFont typeface="Arial"/>
              <a:buChar char="●"/>
            </a:pPr>
            <a:r>
              <a:rPr lang="en-US" sz="1350">
                <a:solidFill>
                  <a:srgbClr val="202020"/>
                </a:solidFill>
              </a:rPr>
              <a:t>To manage dependencies and help control testing against them</a:t>
            </a:r>
            <a:endParaRPr/>
          </a:p>
          <a:p>
            <a:pPr indent="-285750" lvl="2" marL="1428750" rtl="0" algn="l">
              <a:lnSpc>
                <a:spcPct val="100000"/>
              </a:lnSpc>
              <a:spcBef>
                <a:spcPts val="0"/>
              </a:spcBef>
              <a:spcAft>
                <a:spcPts val="0"/>
              </a:spcAft>
              <a:buClr>
                <a:srgbClr val="202020"/>
              </a:buClr>
              <a:buSzPts val="1350"/>
              <a:buFont typeface="Arial"/>
              <a:buChar char="●"/>
            </a:pPr>
            <a:r>
              <a:rPr lang="en-US" sz="1350">
                <a:solidFill>
                  <a:srgbClr val="202020"/>
                </a:solidFill>
              </a:rPr>
              <a:t>To force special cases that exercise specific code flows</a:t>
            </a:r>
            <a:endParaRPr/>
          </a:p>
          <a:p>
            <a:pPr indent="-285750" lvl="2" marL="1428750" rtl="0" algn="l">
              <a:lnSpc>
                <a:spcPct val="100000"/>
              </a:lnSpc>
              <a:spcBef>
                <a:spcPts val="0"/>
              </a:spcBef>
              <a:spcAft>
                <a:spcPts val="0"/>
              </a:spcAft>
              <a:buClr>
                <a:srgbClr val="202020"/>
              </a:buClr>
              <a:buSzPts val="1350"/>
              <a:buFont typeface="Arial"/>
              <a:buChar char="●"/>
            </a:pPr>
            <a:r>
              <a:rPr lang="en-US" sz="1350">
                <a:solidFill>
                  <a:srgbClr val="202020"/>
                </a:solidFill>
              </a:rPr>
              <a:t>To bring stability and consistency to our tests</a:t>
            </a:r>
            <a:endParaRPr/>
          </a:p>
          <a:p>
            <a:pPr indent="-285750" lvl="2" marL="1428750" rtl="0" algn="l">
              <a:lnSpc>
                <a:spcPct val="100000"/>
              </a:lnSpc>
              <a:spcBef>
                <a:spcPts val="0"/>
              </a:spcBef>
              <a:spcAft>
                <a:spcPts val="0"/>
              </a:spcAft>
              <a:buClr>
                <a:srgbClr val="202020"/>
              </a:buClr>
              <a:buSzPts val="1350"/>
              <a:buFont typeface="Arial"/>
              <a:buChar char="●"/>
            </a:pPr>
            <a:r>
              <a:rPr lang="en-US" sz="1350">
                <a:solidFill>
                  <a:srgbClr val="202020"/>
                </a:solidFill>
              </a:rPr>
              <a:t>Helps make the “unit” in unit testing possible</a:t>
            </a:r>
            <a:endParaRPr/>
          </a:p>
        </p:txBody>
      </p:sp>
      <p:sp>
        <p:nvSpPr>
          <p:cNvPr id="2296" name="Google Shape;2296;p1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19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fmla="val 16667" name="adj"/>
              </a:avLst>
            </a:prstGeom>
            <a:solidFill>
              <a:srgbClr val="F9BBA7"/>
            </a:solidFill>
            <a:ln cap="flat" cmpd="sng" w="25400">
              <a:solidFill>
                <a:schemeClr val="accent1"/>
              </a:solidFill>
              <a:prstDash val="solid"/>
              <a:bevel/>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0" i="0" lang="en-US" sz="1350" u="none" cap="none" strike="noStrik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fmla="val 16667" name="adj"/>
              </a:avLst>
            </a:prstGeom>
            <a:solidFill>
              <a:srgbClr val="F9BBA7"/>
            </a:solidFill>
            <a:ln cap="flat" cmpd="sng" w="25400">
              <a:solidFill>
                <a:schemeClr val="accent1"/>
              </a:solidFill>
              <a:prstDash val="solid"/>
              <a:bevel/>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0" i="0" lang="en-US" sz="1350" u="none" cap="none" strike="noStrik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fmla="val 16667" name="adj"/>
              </a:avLst>
            </a:prstGeom>
            <a:solidFill>
              <a:srgbClr val="F9BBA7"/>
            </a:solidFill>
            <a:ln cap="flat" cmpd="sng" w="25400">
              <a:solidFill>
                <a:schemeClr val="accent1"/>
              </a:solidFill>
              <a:prstDash val="solid"/>
              <a:bevel/>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0" i="0" lang="en-US" sz="1350" u="none" cap="none" strike="noStrik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fmla="val 16667" name="adj"/>
              </a:avLst>
            </a:prstGeom>
            <a:solidFill>
              <a:srgbClr val="F9BBA7"/>
            </a:solidFill>
            <a:ln cap="flat" cmpd="sng" w="25400">
              <a:solidFill>
                <a:schemeClr val="accent1"/>
              </a:solidFill>
              <a:prstDash val="solid"/>
              <a:bevel/>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0" i="0" lang="en-US" sz="1350" u="none" cap="none" strike="noStrik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fmla="val 16667" name="adj"/>
              </a:avLst>
            </a:prstGeom>
            <a:solidFill>
              <a:srgbClr val="F9BBA7"/>
            </a:solidFill>
            <a:ln cap="flat" cmpd="sng" w="25400">
              <a:solidFill>
                <a:schemeClr val="accent1"/>
              </a:solidFill>
              <a:prstDash val="solid"/>
              <a:bevel/>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b="0" i="0" lang="en-US" sz="1350" u="none" cap="none" strike="noStrik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cap="flat" cmpd="sng" w="9525">
              <a:solidFill>
                <a:srgbClr val="3E3E3E"/>
              </a:solidFill>
              <a:prstDash val="solid"/>
              <a:round/>
              <a:headEnd len="sm" w="sm" type="none"/>
              <a:tailEnd len="lg" w="lg" type="triangle"/>
            </a:ln>
          </p:spPr>
        </p:cxnSp>
        <p:cxnSp>
          <p:nvCxnSpPr>
            <p:cNvPr id="2310" name="Google Shape;2310;p190"/>
            <p:cNvCxnSpPr>
              <a:stCxn id="2305" idx="2"/>
              <a:endCxn id="2306" idx="0"/>
            </p:cNvCxnSpPr>
            <p:nvPr/>
          </p:nvCxnSpPr>
          <p:spPr>
            <a:xfrm>
              <a:off x="3207673" y="3435047"/>
              <a:ext cx="0" cy="486000"/>
            </a:xfrm>
            <a:prstGeom prst="straightConnector1">
              <a:avLst/>
            </a:prstGeom>
            <a:noFill/>
            <a:ln cap="flat" cmpd="sng" w="9525">
              <a:solidFill>
                <a:srgbClr val="3E3E3E"/>
              </a:solidFill>
              <a:prstDash val="solid"/>
              <a:round/>
              <a:headEnd len="sm" w="sm" type="none"/>
              <a:tailEnd len="lg" w="lg" type="triangle"/>
            </a:ln>
          </p:spPr>
        </p:cxnSp>
        <p:cxnSp>
          <p:nvCxnSpPr>
            <p:cNvPr id="2311" name="Google Shape;2311;p190"/>
            <p:cNvCxnSpPr>
              <a:stCxn id="2306" idx="2"/>
              <a:endCxn id="2307" idx="0"/>
            </p:cNvCxnSpPr>
            <p:nvPr/>
          </p:nvCxnSpPr>
          <p:spPr>
            <a:xfrm>
              <a:off x="3207671" y="4835467"/>
              <a:ext cx="0" cy="486000"/>
            </a:xfrm>
            <a:prstGeom prst="straightConnector1">
              <a:avLst/>
            </a:prstGeom>
            <a:noFill/>
            <a:ln cap="flat" cmpd="sng" w="9525">
              <a:solidFill>
                <a:srgbClr val="3E3E3E"/>
              </a:solidFill>
              <a:prstDash val="solid"/>
              <a:round/>
              <a:headEnd len="sm" w="sm" type="none"/>
              <a:tailEnd len="lg" w="lg" type="triangle"/>
            </a:ln>
          </p:spPr>
        </p:cxnSp>
      </p:gr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19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Dummies</a:t>
            </a:r>
            <a:endParaRPr/>
          </a:p>
        </p:txBody>
      </p:sp>
      <p:sp>
        <p:nvSpPr>
          <p:cNvPr id="2317" name="Google Shape;2317;p191"/>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500">
              <a:solidFill>
                <a:srgbClr val="202020"/>
              </a:solidFill>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Simplest form of test double</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No real functionality – mostly a placeholder</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When dependency exists but is not needed for the test</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Create and use an empty or straightforward copy</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Returns meaningless value on every call</a:t>
            </a:r>
            <a:endParaRPr/>
          </a:p>
        </p:txBody>
      </p:sp>
      <p:sp>
        <p:nvSpPr>
          <p:cNvPr id="2318" name="Google Shape;2318;p1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19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Stubs</a:t>
            </a:r>
            <a:endParaRPr/>
          </a:p>
        </p:txBody>
      </p:sp>
      <p:sp>
        <p:nvSpPr>
          <p:cNvPr id="2324" name="Google Shape;2324;p192"/>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500">
              <a:solidFill>
                <a:srgbClr val="202020"/>
              </a:solidFill>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Same response regardless of parameters passed</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Used to test different paths through code</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Allows you to control the value of the dependency</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Can also use to force an exception</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Create a copy of the dependency and return same value</a:t>
            </a:r>
            <a:endParaRPr/>
          </a:p>
        </p:txBody>
      </p:sp>
      <p:sp>
        <p:nvSpPr>
          <p:cNvPr id="2325" name="Google Shape;2325;p1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19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Spies</a:t>
            </a:r>
            <a:endParaRPr/>
          </a:p>
        </p:txBody>
      </p:sp>
      <p:sp>
        <p:nvSpPr>
          <p:cNvPr id="2331" name="Google Shape;2331;p193"/>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500">
              <a:solidFill>
                <a:srgbClr val="202020"/>
              </a:solidFill>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Can return a value like a stub</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Also provides info about how called</a:t>
            </a:r>
            <a:endParaRPr/>
          </a:p>
          <a:p>
            <a:pPr indent="-285750" lvl="2" marL="1428750" rtl="0" algn="l">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with specific parameter values</a:t>
            </a:r>
            <a:endParaRPr/>
          </a:p>
          <a:p>
            <a:pPr indent="-285750" lvl="2" marL="1428750" rtl="0" algn="l">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a specific number of times</a:t>
            </a:r>
            <a:endParaRPr/>
          </a:p>
          <a:p>
            <a:pPr indent="-285750" lvl="2" marL="1428750" rtl="0" algn="l">
              <a:lnSpc>
                <a:spcPct val="100000"/>
              </a:lnSpc>
              <a:spcBef>
                <a:spcPts val="0"/>
              </a:spcBef>
              <a:spcAft>
                <a:spcPts val="0"/>
              </a:spcAft>
              <a:buClr>
                <a:srgbClr val="202020"/>
              </a:buClr>
              <a:buSzPts val="1350"/>
              <a:buFont typeface="Noto Sans Symbols"/>
              <a:buChar char="⮚"/>
            </a:pPr>
            <a:r>
              <a:rPr lang="en-US" sz="1350">
                <a:solidFill>
                  <a:srgbClr val="202020"/>
                </a:solidFill>
              </a:rPr>
              <a:t>Verify whether member called or not</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Helpful with testing at third party boundaries</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Helpful with managing side effects of dependencies</a:t>
            </a:r>
            <a:endParaRPr/>
          </a:p>
        </p:txBody>
      </p:sp>
      <p:sp>
        <p:nvSpPr>
          <p:cNvPr id="2332" name="Google Shape;2332;p1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19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Mocks</a:t>
            </a:r>
            <a:endParaRPr/>
          </a:p>
        </p:txBody>
      </p:sp>
      <p:sp>
        <p:nvSpPr>
          <p:cNvPr id="2338" name="Google Shape;2338;p194"/>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500">
              <a:solidFill>
                <a:srgbClr val="202020"/>
              </a:solidFill>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Programmable spies</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Can return a set value like a spy</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Difference is ability to setup test data in the double</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Provides additional flexibility - can code the setup</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Still only returns set value but it’s the value coded</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Trade-off – requires setup work</a:t>
            </a:r>
            <a:endParaRPr/>
          </a:p>
        </p:txBody>
      </p:sp>
      <p:sp>
        <p:nvSpPr>
          <p:cNvPr id="2339" name="Google Shape;2339;p1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b="0" l="0" r="0" t="0"/>
          <a:stretch/>
        </p:blipFill>
        <p:spPr>
          <a:xfrm rot="300002">
            <a:off x="704232" y="-372074"/>
            <a:ext cx="4697753" cy="5026313"/>
          </a:xfrm>
          <a:prstGeom prst="rect">
            <a:avLst/>
          </a:prstGeom>
          <a:noFill/>
          <a:ln>
            <a:noFill/>
          </a:ln>
        </p:spPr>
      </p:pic>
      <p:sp>
        <p:nvSpPr>
          <p:cNvPr id="235" name="Google Shape;235;p2"/>
          <p:cNvSpPr txBox="1"/>
          <p:nvPr>
            <p:ph idx="1" type="body"/>
          </p:nvPr>
        </p:nvSpPr>
        <p:spPr>
          <a:xfrm rot="300075">
            <a:off x="1025515" y="2754772"/>
            <a:ext cx="3874852" cy="1545156"/>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500"/>
              <a:buNone/>
            </a:pPr>
            <a:r>
              <a:rPr lang="en-US" sz="3000">
                <a:solidFill>
                  <a:schemeClr val="accent1"/>
                </a:solidFill>
              </a:rPr>
              <a:t>Allen Sanders</a:t>
            </a:r>
            <a:endParaRPr sz="3000">
              <a:solidFill>
                <a:schemeClr val="accent1"/>
              </a:solidFill>
            </a:endParaRPr>
          </a:p>
          <a:p>
            <a:pPr indent="0" lvl="0" marL="0" rtl="0" algn="ctr">
              <a:lnSpc>
                <a:spcPct val="100000"/>
              </a:lnSpc>
              <a:spcBef>
                <a:spcPts val="0"/>
              </a:spcBef>
              <a:spcAft>
                <a:spcPts val="0"/>
              </a:spcAft>
              <a:buSzPts val="1500"/>
              <a:buNone/>
            </a:pPr>
            <a:r>
              <a:rPr lang="en-US" sz="1900">
                <a:solidFill>
                  <a:schemeClr val="dk1"/>
                </a:solidFill>
              </a:rPr>
              <a:t>with DevelopIntelligence, </a:t>
            </a:r>
            <a:br>
              <a:rPr lang="en-US" sz="1900">
                <a:solidFill>
                  <a:schemeClr val="dk1"/>
                </a:solidFill>
              </a:rPr>
            </a:br>
            <a:r>
              <a:rPr lang="en-US" sz="1900">
                <a:solidFill>
                  <a:schemeClr val="dk1"/>
                </a:solidFill>
              </a:rPr>
              <a:t>a Pluralsight Company.</a:t>
            </a:r>
            <a:endParaRPr sz="1900">
              <a:solidFill>
                <a:schemeClr val="dk1"/>
              </a:solidFill>
            </a:endParaRPr>
          </a:p>
        </p:txBody>
      </p:sp>
      <p:sp>
        <p:nvSpPr>
          <p:cNvPr id="236" name="Google Shape;236;p2"/>
          <p:cNvSpPr txBox="1"/>
          <p:nvPr>
            <p:ph idx="1" type="body"/>
          </p:nvPr>
        </p:nvSpPr>
        <p:spPr>
          <a:xfrm>
            <a:off x="5718621" y="1932900"/>
            <a:ext cx="3037783" cy="28170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Clr>
                <a:schemeClr val="dk1"/>
              </a:buClr>
              <a:buSzPts val="1500"/>
              <a:buChar char="●"/>
            </a:pPr>
            <a:r>
              <a:rPr lang="en-US">
                <a:solidFill>
                  <a:schemeClr val="dk1"/>
                </a:solidFill>
              </a:rPr>
              <a:t>25+ years in the indusry</a:t>
            </a:r>
            <a:endParaRPr>
              <a:solidFill>
                <a:schemeClr val="dk1"/>
              </a:solidFill>
            </a:endParaRPr>
          </a:p>
          <a:p>
            <a:pPr indent="-323850" lvl="0" marL="457200" rtl="0" algn="l">
              <a:lnSpc>
                <a:spcPct val="150000"/>
              </a:lnSpc>
              <a:spcBef>
                <a:spcPts val="1000"/>
              </a:spcBef>
              <a:spcAft>
                <a:spcPts val="0"/>
              </a:spcAft>
              <a:buClr>
                <a:schemeClr val="dk1"/>
              </a:buClr>
              <a:buSzPts val="1500"/>
              <a:buChar char="●"/>
            </a:pPr>
            <a:r>
              <a:rPr lang="en-US">
                <a:solidFill>
                  <a:schemeClr val="dk1"/>
                </a:solidFill>
              </a:rPr>
              <a:t>20+ years in teaching</a:t>
            </a:r>
            <a:endParaRPr>
              <a:solidFill>
                <a:schemeClr val="dk1"/>
              </a:solidFill>
            </a:endParaRPr>
          </a:p>
          <a:p>
            <a:pPr indent="-323850" lvl="0" marL="457200" rtl="0" algn="l">
              <a:lnSpc>
                <a:spcPct val="150000"/>
              </a:lnSpc>
              <a:spcBef>
                <a:spcPts val="1000"/>
              </a:spcBef>
              <a:spcAft>
                <a:spcPts val="0"/>
              </a:spcAft>
              <a:buClr>
                <a:schemeClr val="dk1"/>
              </a:buClr>
              <a:buSzPts val="1500"/>
              <a:buChar char="●"/>
            </a:pPr>
            <a:r>
              <a:rPr lang="en-US">
                <a:solidFill>
                  <a:schemeClr val="dk1"/>
                </a:solidFill>
              </a:rPr>
              <a:t>Certified Cloud architect</a:t>
            </a:r>
            <a:endParaRPr>
              <a:solidFill>
                <a:schemeClr val="dk1"/>
              </a:solidFill>
            </a:endParaRPr>
          </a:p>
          <a:p>
            <a:pPr indent="-323850" lvl="0" marL="457200" rtl="0" algn="l">
              <a:lnSpc>
                <a:spcPct val="150000"/>
              </a:lnSpc>
              <a:spcBef>
                <a:spcPts val="1000"/>
              </a:spcBef>
              <a:spcAft>
                <a:spcPts val="0"/>
              </a:spcAft>
              <a:buClr>
                <a:schemeClr val="dk1"/>
              </a:buClr>
              <a:buSzPts val="1500"/>
              <a:buChar char="●"/>
            </a:pPr>
            <a:r>
              <a:rPr lang="en-US">
                <a:solidFill>
                  <a:schemeClr val="dk1"/>
                </a:solidFill>
              </a:rPr>
              <a:t>Passionate about learning</a:t>
            </a:r>
            <a:endParaRPr>
              <a:solidFill>
                <a:schemeClr val="dk1"/>
              </a:solidFill>
            </a:endParaRPr>
          </a:p>
          <a:p>
            <a:pPr indent="-323850" lvl="0" marL="457200" rtl="0" algn="l">
              <a:lnSpc>
                <a:spcPct val="150000"/>
              </a:lnSpc>
              <a:spcBef>
                <a:spcPts val="1000"/>
              </a:spcBef>
              <a:spcAft>
                <a:spcPts val="1000"/>
              </a:spcAft>
              <a:buClr>
                <a:schemeClr val="dk1"/>
              </a:buClr>
              <a:buSzPts val="1500"/>
              <a:buChar char="●"/>
            </a:pPr>
            <a:r>
              <a:rPr lang="en-US">
                <a:solidFill>
                  <a:schemeClr val="dk1"/>
                </a:solidFill>
              </a:rPr>
              <a:t>Also, passionate about Reese’s Cups!</a:t>
            </a:r>
            <a:endParaRPr>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About me...</a:t>
            </a:r>
            <a:endParaRPr b="1" i="0" sz="1800" u="none" cap="none" strike="noStrike">
              <a:solidFill>
                <a:srgbClr val="000000"/>
              </a:solidFill>
              <a:latin typeface="Arial"/>
              <a:ea typeface="Arial"/>
              <a:cs typeface="Arial"/>
              <a:sym typeface="Arial"/>
            </a:endParaRPr>
          </a:p>
        </p:txBody>
      </p:sp>
      <p:sp>
        <p:nvSpPr>
          <p:cNvPr id="238" name="Google Shape;238;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39" name="Google Shape;239;p2"/>
          <p:cNvPicPr preferRelativeResize="0"/>
          <p:nvPr/>
        </p:nvPicPr>
        <p:blipFill rotWithShape="1">
          <a:blip r:embed="rId4">
            <a:alphaModFix/>
          </a:blip>
          <a:srcRect b="0" l="0" r="0" t="0"/>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Always ready to ship</a:t>
            </a:r>
            <a:endParaRPr/>
          </a:p>
        </p:txBody>
      </p:sp>
      <p:sp>
        <p:nvSpPr>
          <p:cNvPr id="414" name="Google Shape;414;p2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Principle: after the first iteration, the product is always "ready to ship". That is, the product does something useful and is in a releasable state.</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Key aspects:</a:t>
            </a:r>
            <a:endParaRPr/>
          </a:p>
          <a:p>
            <a:pPr indent="-285750" lvl="0" marL="514350" rtl="0" algn="l">
              <a:lnSpc>
                <a:spcPct val="100000"/>
              </a:lnSpc>
              <a:spcBef>
                <a:spcPts val="0"/>
              </a:spcBef>
              <a:spcAft>
                <a:spcPts val="0"/>
              </a:spcAft>
              <a:buClr>
                <a:schemeClr val="dk1"/>
              </a:buClr>
              <a:buSzPts val="1300"/>
              <a:buFont typeface="Arial"/>
              <a:buChar char="●"/>
            </a:pPr>
            <a:r>
              <a:rPr lang="en-US"/>
              <a:t>This is a risk mitigator – if the project is cancelled or greatly reduces in scope, there is still something of value to show for the work efforts</a:t>
            </a:r>
            <a:endParaRPr/>
          </a:p>
          <a:p>
            <a:pPr indent="-285750" lvl="0" marL="514350" rtl="0" algn="l">
              <a:lnSpc>
                <a:spcPct val="100000"/>
              </a:lnSpc>
              <a:spcBef>
                <a:spcPts val="0"/>
              </a:spcBef>
              <a:spcAft>
                <a:spcPts val="0"/>
              </a:spcAft>
              <a:buClr>
                <a:schemeClr val="dk1"/>
              </a:buClr>
              <a:buSzPts val="1300"/>
              <a:buFont typeface="Arial"/>
              <a:buChar char="●"/>
            </a:pPr>
            <a:r>
              <a:rPr lang="en-US"/>
              <a:t>Projects are less likely to be cancelled, as there is always a working product that shows the project’s value and the team’s competence</a:t>
            </a:r>
            <a:endParaRPr/>
          </a:p>
          <a:p>
            <a:pPr indent="0" lvl="0" marL="228600" rtl="0" algn="l">
              <a:lnSpc>
                <a:spcPct val="100000"/>
              </a:lnSpc>
              <a:spcBef>
                <a:spcPts val="0"/>
              </a:spcBef>
              <a:spcAft>
                <a:spcPts val="0"/>
              </a:spcAft>
              <a:buSzPts val="2700"/>
              <a:buNone/>
            </a:pPr>
            <a:r>
              <a:t/>
            </a:r>
            <a:endParaRPr/>
          </a:p>
          <a:p>
            <a:pPr indent="0" lvl="0" marL="228600" rtl="0" algn="l">
              <a:lnSpc>
                <a:spcPct val="100000"/>
              </a:lnSpc>
              <a:spcBef>
                <a:spcPts val="0"/>
              </a:spcBef>
              <a:spcAft>
                <a:spcPts val="0"/>
              </a:spcAft>
              <a:buSzPts val="2700"/>
              <a:buNone/>
            </a:pPr>
            <a:r>
              <a:rPr lang="en-US"/>
              <a:t>Key practices that support this principle:</a:t>
            </a:r>
            <a:endParaRPr/>
          </a:p>
          <a:p>
            <a:pPr indent="-285750" lvl="0" marL="514350" rtl="0" algn="l">
              <a:lnSpc>
                <a:spcPct val="100000"/>
              </a:lnSpc>
              <a:spcBef>
                <a:spcPts val="0"/>
              </a:spcBef>
              <a:spcAft>
                <a:spcPts val="0"/>
              </a:spcAft>
              <a:buClr>
                <a:schemeClr val="dk1"/>
              </a:buClr>
              <a:buSzPts val="1300"/>
              <a:buFont typeface="Arial"/>
              <a:buChar char="●"/>
            </a:pPr>
            <a:r>
              <a:rPr lang="en-US"/>
              <a:t>Do daily software builds</a:t>
            </a:r>
            <a:endParaRPr/>
          </a:p>
          <a:p>
            <a:pPr indent="-285750" lvl="0" marL="514350" rtl="0" algn="l">
              <a:lnSpc>
                <a:spcPct val="100000"/>
              </a:lnSpc>
              <a:spcBef>
                <a:spcPts val="0"/>
              </a:spcBef>
              <a:spcAft>
                <a:spcPts val="0"/>
              </a:spcAft>
              <a:buClr>
                <a:schemeClr val="dk1"/>
              </a:buClr>
              <a:buSzPts val="1300"/>
              <a:buFont typeface="Arial"/>
              <a:buChar char="●"/>
            </a:pPr>
            <a:r>
              <a:rPr lang="en-US"/>
              <a:t>Fix bugs right away</a:t>
            </a:r>
            <a:endParaRPr/>
          </a:p>
          <a:p>
            <a:pPr indent="-285750" lvl="0" marL="514350" rtl="0" algn="l">
              <a:lnSpc>
                <a:spcPct val="100000"/>
              </a:lnSpc>
              <a:spcBef>
                <a:spcPts val="0"/>
              </a:spcBef>
              <a:spcAft>
                <a:spcPts val="0"/>
              </a:spcAft>
              <a:buClr>
                <a:schemeClr val="dk1"/>
              </a:buClr>
              <a:buSzPts val="1300"/>
              <a:buFont typeface="Arial"/>
              <a:buChar char="●"/>
            </a:pPr>
            <a:r>
              <a:rPr lang="en-US"/>
              <a:t>Relentlessly use automated testing to mitigate regression</a:t>
            </a:r>
            <a:endParaRPr/>
          </a:p>
          <a:p>
            <a:pPr indent="-114300" lvl="0" marL="514350" rtl="0" algn="l">
              <a:lnSpc>
                <a:spcPct val="100000"/>
              </a:lnSpc>
              <a:spcBef>
                <a:spcPts val="0"/>
              </a:spcBef>
              <a:spcAft>
                <a:spcPts val="0"/>
              </a:spcAft>
              <a:buSzPts val="2700"/>
              <a:buFont typeface="Arial"/>
              <a:buNone/>
            </a:pPr>
            <a:r>
              <a:t/>
            </a:r>
            <a:endParaRPr/>
          </a:p>
        </p:txBody>
      </p:sp>
      <p:sp>
        <p:nvSpPr>
          <p:cNvPr id="415" name="Google Shape;415;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19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Fakes</a:t>
            </a:r>
            <a:endParaRPr/>
          </a:p>
        </p:txBody>
      </p:sp>
      <p:sp>
        <p:nvSpPr>
          <p:cNvPr id="2345" name="Google Shape;2345;p195"/>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500">
              <a:solidFill>
                <a:srgbClr val="202020"/>
              </a:solidFill>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Most powerful type of test double</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Acts like the class/component it’s doubling for</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Double that’s more sophisticated (but still controlled)</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Useful for managing downstream dependencies</a:t>
            </a:r>
            <a:endParaRPr/>
          </a:p>
          <a:p>
            <a:pPr indent="-285750" lvl="2" marL="1428750" rtl="0" algn="l">
              <a:lnSpc>
                <a:spcPct val="100000"/>
              </a:lnSpc>
              <a:spcBef>
                <a:spcPts val="0"/>
              </a:spcBef>
              <a:spcAft>
                <a:spcPts val="0"/>
              </a:spcAft>
              <a:buClr>
                <a:srgbClr val="202020"/>
              </a:buClr>
              <a:buSzPts val="1350"/>
              <a:buFont typeface="Noto Sans Symbols"/>
              <a:buChar char="⮚"/>
            </a:pPr>
            <a:r>
              <a:rPr lang="en-US" sz="1350">
                <a:solidFill>
                  <a:srgbClr val="202020"/>
                </a:solidFill>
              </a:rPr>
              <a:t>Gating database connections</a:t>
            </a:r>
            <a:endParaRPr/>
          </a:p>
          <a:p>
            <a:pPr indent="-285750" lvl="2" marL="1428750" rtl="0" algn="l">
              <a:lnSpc>
                <a:spcPct val="100000"/>
              </a:lnSpc>
              <a:spcBef>
                <a:spcPts val="0"/>
              </a:spcBef>
              <a:spcAft>
                <a:spcPts val="0"/>
              </a:spcAft>
              <a:buClr>
                <a:srgbClr val="202020"/>
              </a:buClr>
              <a:buSzPts val="1350"/>
              <a:buFont typeface="Noto Sans Symbols"/>
              <a:buChar char="⮚"/>
            </a:pPr>
            <a:r>
              <a:rPr lang="en-US" sz="1350">
                <a:solidFill>
                  <a:srgbClr val="202020"/>
                </a:solidFill>
              </a:rPr>
              <a:t>Gating web service calls</a:t>
            </a:r>
            <a:endParaRPr/>
          </a:p>
          <a:p>
            <a:pPr indent="-285750" lvl="2" marL="1428750" rtl="0" algn="l">
              <a:lnSpc>
                <a:spcPct val="100000"/>
              </a:lnSpc>
              <a:spcBef>
                <a:spcPts val="0"/>
              </a:spcBef>
              <a:spcAft>
                <a:spcPts val="0"/>
              </a:spcAft>
              <a:buClr>
                <a:srgbClr val="202020"/>
              </a:buClr>
              <a:buSzPts val="1350"/>
              <a:buFont typeface="Noto Sans Symbols"/>
              <a:buChar char="⮚"/>
            </a:pPr>
            <a:r>
              <a:rPr lang="en-US" sz="1350">
                <a:solidFill>
                  <a:srgbClr val="202020"/>
                </a:solidFill>
              </a:rPr>
              <a:t>File operations</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 Can appear to integrate but control results</a:t>
            </a:r>
            <a:endParaRPr/>
          </a:p>
        </p:txBody>
      </p:sp>
      <p:sp>
        <p:nvSpPr>
          <p:cNvPr id="2346" name="Google Shape;2346;p1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196"/>
          <p:cNvSpPr txBox="1"/>
          <p:nvPr>
            <p:ph idx="12" type="sldNum"/>
          </p:nvPr>
        </p:nvSpPr>
        <p:spPr>
          <a:xfrm>
            <a:off x="8556784" y="4749851"/>
            <a:ext cx="548700" cy="393600"/>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352" name="Google Shape;2352;p19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Coverage</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19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Coverage</a:t>
            </a:r>
            <a:endParaRPr/>
          </a:p>
        </p:txBody>
      </p:sp>
      <p:sp>
        <p:nvSpPr>
          <p:cNvPr id="2358" name="Google Shape;2358;p197"/>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500">
              <a:solidFill>
                <a:srgbClr val="202020"/>
              </a:solidFill>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Coverage in unit testing measures the % of your code under test that is exercised by a unit test</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Coverage value can range between 0 and 100 %</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Question: What is the right target % of coverage to aim for?</a:t>
            </a:r>
            <a:endParaRPr/>
          </a:p>
        </p:txBody>
      </p:sp>
      <p:sp>
        <p:nvSpPr>
          <p:cNvPr id="2359" name="Google Shape;2359;p1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19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Coverage</a:t>
            </a:r>
            <a:endParaRPr/>
          </a:p>
        </p:txBody>
      </p:sp>
      <p:sp>
        <p:nvSpPr>
          <p:cNvPr id="2365" name="Google Shape;2365;p198"/>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500">
              <a:solidFill>
                <a:srgbClr val="202020"/>
              </a:solidFill>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coverage.py can be used to measure test coverage in your Python app</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Install using pip (</a:t>
            </a:r>
            <a:r>
              <a:rPr i="1" lang="en-US" sz="1650">
                <a:solidFill>
                  <a:srgbClr val="202020"/>
                </a:solidFill>
              </a:rPr>
              <a:t>pip install coverage</a:t>
            </a:r>
            <a:r>
              <a:rPr lang="en-US" sz="1650">
                <a:solidFill>
                  <a:srgbClr val="202020"/>
                </a:solidFill>
              </a:rPr>
              <a:t>)</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Use </a:t>
            </a:r>
            <a:r>
              <a:rPr i="1" lang="en-US" sz="1650">
                <a:solidFill>
                  <a:srgbClr val="202020"/>
                </a:solidFill>
              </a:rPr>
              <a:t>coverage run</a:t>
            </a:r>
            <a:r>
              <a:rPr lang="en-US" sz="1650">
                <a:solidFill>
                  <a:srgbClr val="202020"/>
                </a:solidFill>
              </a:rPr>
              <a:t> to measure</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For unittest, use </a:t>
            </a:r>
            <a:r>
              <a:rPr i="1" lang="en-US" sz="1650">
                <a:solidFill>
                  <a:srgbClr val="202020"/>
                </a:solidFill>
              </a:rPr>
              <a:t>coverage run -m unittest &lt;target&gt;</a:t>
            </a:r>
            <a:endParaRPr sz="1650">
              <a:solidFill>
                <a:srgbClr val="202020"/>
              </a:solidFill>
            </a:endParaRPr>
          </a:p>
        </p:txBody>
      </p:sp>
      <p:sp>
        <p:nvSpPr>
          <p:cNvPr id="2366" name="Google Shape;2366;p1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19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p:nvPr>
            <p:ph idx="1" type="subTitle"/>
          </p:nvPr>
        </p:nvSpPr>
        <p:spPr>
          <a:xfrm>
            <a:off x="759450" y="1256125"/>
            <a:ext cx="7625100" cy="3173100"/>
          </a:xfrm>
          <a:prstGeom prst="rect">
            <a:avLst/>
          </a:prstGeom>
          <a:noFill/>
          <a:ln>
            <a:noFill/>
          </a:ln>
        </p:spPr>
        <p:txBody>
          <a:bodyPr anchorCtr="0" anchor="t" bIns="91400" lIns="91400" spcFirstLastPara="1" rIns="91400" wrap="square" tIns="91400">
            <a:noAutofit/>
          </a:bodyPr>
          <a:lstStyle/>
          <a:p>
            <a:pPr indent="0" lvl="1" marL="285750" rtl="0" algn="l">
              <a:lnSpc>
                <a:spcPct val="100000"/>
              </a:lnSpc>
              <a:spcBef>
                <a:spcPts val="0"/>
              </a:spcBef>
              <a:spcAft>
                <a:spcPts val="0"/>
              </a:spcAft>
              <a:buSzPts val="2700"/>
              <a:buNone/>
            </a:pPr>
            <a:r>
              <a:t/>
            </a:r>
            <a:endParaRPr sz="1500">
              <a:solidFill>
                <a:srgbClr val="202020"/>
              </a:solidFill>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Use </a:t>
            </a:r>
            <a:r>
              <a:rPr i="1" lang="en-US" sz="1650">
                <a:solidFill>
                  <a:srgbClr val="202020"/>
                </a:solidFill>
              </a:rPr>
              <a:t>coverage report</a:t>
            </a:r>
            <a:r>
              <a:rPr lang="en-US" sz="1650">
                <a:solidFill>
                  <a:srgbClr val="202020"/>
                </a:solidFill>
              </a:rPr>
              <a:t> to report coverage results</a:t>
            </a:r>
            <a:endParaRPr/>
          </a:p>
          <a:p>
            <a:pPr indent="-285750" lvl="1" marL="971550" rtl="0" algn="l">
              <a:lnSpc>
                <a:spcPct val="100000"/>
              </a:lnSpc>
              <a:spcBef>
                <a:spcPts val="0"/>
              </a:spcBef>
              <a:spcAft>
                <a:spcPts val="0"/>
              </a:spcAft>
              <a:buClr>
                <a:srgbClr val="202020"/>
              </a:buClr>
              <a:buSzPts val="1650"/>
              <a:buFont typeface="Arial"/>
              <a:buChar char="●"/>
            </a:pPr>
            <a:r>
              <a:rPr lang="en-US" sz="1650">
                <a:solidFill>
                  <a:srgbClr val="202020"/>
                </a:solidFill>
              </a:rPr>
              <a:t>Alternatively, coverage html can be used to view coverage results in a more user-friendly manner</a:t>
            </a:r>
            <a:endParaRPr/>
          </a:p>
        </p:txBody>
      </p:sp>
      <p:sp>
        <p:nvSpPr>
          <p:cNvPr id="2373" name="Google Shape;2373;p1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00"/>
          <p:cNvSpPr txBox="1"/>
          <p:nvPr>
            <p:ph idx="12" type="sldNum"/>
          </p:nvPr>
        </p:nvSpPr>
        <p:spPr>
          <a:xfrm>
            <a:off x="8556784" y="4749851"/>
            <a:ext cx="548700" cy="393600"/>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379" name="Google Shape;2379;p20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Mocking, and coverage - Demo</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01"/>
          <p:cNvSpPr txBox="1"/>
          <p:nvPr>
            <p:ph idx="12" type="sldNum"/>
          </p:nvPr>
        </p:nvSpPr>
        <p:spPr>
          <a:xfrm>
            <a:off x="8556784" y="4749851"/>
            <a:ext cx="548700" cy="393600"/>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385" name="Google Shape;2385;p20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unittest, Mocking, and coverage - Lab</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202"/>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Distributed Version Control and Git</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20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What is Version Control?</a:t>
            </a:r>
            <a:endParaRPr/>
          </a:p>
        </p:txBody>
      </p:sp>
      <p:sp>
        <p:nvSpPr>
          <p:cNvPr id="2396" name="Google Shape;2396;p203"/>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Programs AND work practices that we use to track and control text documents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What documents? Source code - the text files we use to create our executable program</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Helps facilitate multiple contributors on a project</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Allows us to revert to previous iterations of code base as needed</a:t>
            </a:r>
            <a:endParaRPr/>
          </a:p>
          <a:p>
            <a:pPr indent="-114300" lvl="0" marL="514350" rtl="0" algn="l">
              <a:lnSpc>
                <a:spcPct val="100000"/>
              </a:lnSpc>
              <a:spcBef>
                <a:spcPts val="0"/>
              </a:spcBef>
              <a:spcAft>
                <a:spcPts val="0"/>
              </a:spcAft>
              <a:buSzPts val="2700"/>
              <a:buFont typeface="Arial"/>
              <a:buNone/>
            </a:pPr>
            <a:r>
              <a:t/>
            </a:r>
            <a:endParaRPr/>
          </a:p>
        </p:txBody>
      </p:sp>
      <p:sp>
        <p:nvSpPr>
          <p:cNvPr id="2397" name="Google Shape;2397;p2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0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The Past: Client/Server Version Control</a:t>
            </a:r>
            <a:endParaRPr/>
          </a:p>
        </p:txBody>
      </p:sp>
      <p:sp>
        <p:nvSpPr>
          <p:cNvPr id="2403" name="Google Shape;2403;p20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Prior to 10-15 years ago, most version control used client/server model:</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One computer (version control server) had all source code files; it was usually on-site</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Client computers (devs) could “check out” a file with the server – that would lock the file to changes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When dev done with work, submits change to server</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Once change is made, the file is unlocked for others to modify</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Disadvantage: geographically distributed teams weren’t possible; multiple devs can’t work on the same file</a:t>
            </a:r>
            <a:endParaRPr/>
          </a:p>
        </p:txBody>
      </p:sp>
      <p:sp>
        <p:nvSpPr>
          <p:cNvPr id="2404" name="Google Shape;2404;p2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Iterative Feature Development</a:t>
            </a:r>
            <a:endParaRPr/>
          </a:p>
        </p:txBody>
      </p:sp>
      <p:sp>
        <p:nvSpPr>
          <p:cNvPr id="421" name="Google Shape;421;p21"/>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Principle: Instead of building all features and then releasing (waterfall), instead develop one feature, then the next, always keeping the application in a shippable state. Continually re-assess priority of feature development, including refinement of existing features, based on feedback</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Key aspects:</a:t>
            </a:r>
            <a:endParaRPr/>
          </a:p>
          <a:p>
            <a:pPr indent="-285750" lvl="0" marL="514350" rtl="0" algn="l">
              <a:lnSpc>
                <a:spcPct val="100000"/>
              </a:lnSpc>
              <a:spcBef>
                <a:spcPts val="0"/>
              </a:spcBef>
              <a:spcAft>
                <a:spcPts val="0"/>
              </a:spcAft>
              <a:buClr>
                <a:schemeClr val="dk1"/>
              </a:buClr>
              <a:buSzPts val="1300"/>
              <a:buFont typeface="Arial"/>
              <a:buChar char="●"/>
            </a:pPr>
            <a:r>
              <a:rPr lang="en-US"/>
              <a:t>Work closely with all concerned parties</a:t>
            </a:r>
            <a:endParaRPr/>
          </a:p>
          <a:p>
            <a:pPr indent="-285750" lvl="0" marL="514350" rtl="0" algn="l">
              <a:lnSpc>
                <a:spcPct val="100000"/>
              </a:lnSpc>
              <a:spcBef>
                <a:spcPts val="0"/>
              </a:spcBef>
              <a:spcAft>
                <a:spcPts val="0"/>
              </a:spcAft>
              <a:buClr>
                <a:schemeClr val="dk1"/>
              </a:buClr>
              <a:buSzPts val="1300"/>
              <a:buFont typeface="Arial"/>
              <a:buChar char="●"/>
            </a:pPr>
            <a:r>
              <a:rPr lang="en-US"/>
              <a:t>All involved need to understand and appreciate that development on project will be iterative</a:t>
            </a:r>
            <a:endParaRPr/>
          </a:p>
          <a:p>
            <a:pPr indent="-285750" lvl="0" marL="514350" rtl="0" algn="l">
              <a:lnSpc>
                <a:spcPct val="100000"/>
              </a:lnSpc>
              <a:spcBef>
                <a:spcPts val="0"/>
              </a:spcBef>
              <a:spcAft>
                <a:spcPts val="0"/>
              </a:spcAft>
              <a:buClr>
                <a:schemeClr val="dk1"/>
              </a:buClr>
              <a:buSzPts val="1300"/>
              <a:buFont typeface="Arial"/>
              <a:buChar char="●"/>
            </a:pPr>
            <a:r>
              <a:rPr lang="en-US"/>
              <a:t>Application reviewed at demo is still “work in progress”</a:t>
            </a:r>
            <a:endParaRPr/>
          </a:p>
          <a:p>
            <a:pPr indent="-285750" lvl="0" marL="514350" rtl="0" algn="l">
              <a:lnSpc>
                <a:spcPct val="100000"/>
              </a:lnSpc>
              <a:spcBef>
                <a:spcPts val="0"/>
              </a:spcBef>
              <a:spcAft>
                <a:spcPts val="0"/>
              </a:spcAft>
              <a:buClr>
                <a:schemeClr val="dk1"/>
              </a:buClr>
              <a:buSzPts val="1300"/>
              <a:buFont typeface="Arial"/>
              <a:buChar char="●"/>
            </a:pPr>
            <a:r>
              <a:rPr lang="en-US"/>
              <a:t>Focus is on gathering “real-time” feedback so course corrections can be made if required</a:t>
            </a:r>
            <a:endParaRPr/>
          </a:p>
          <a:p>
            <a:pPr indent="0" lvl="0" marL="228600" rtl="0" algn="l">
              <a:lnSpc>
                <a:spcPct val="100000"/>
              </a:lnSpc>
              <a:spcBef>
                <a:spcPts val="0"/>
              </a:spcBef>
              <a:spcAft>
                <a:spcPts val="0"/>
              </a:spcAft>
              <a:buSzPts val="2700"/>
              <a:buNone/>
            </a:pPr>
            <a:r>
              <a:t/>
            </a:r>
            <a:endParaRPr/>
          </a:p>
          <a:p>
            <a:pPr indent="0" lvl="0" marL="228600" rtl="0" algn="l">
              <a:lnSpc>
                <a:spcPct val="100000"/>
              </a:lnSpc>
              <a:spcBef>
                <a:spcPts val="0"/>
              </a:spcBef>
              <a:spcAft>
                <a:spcPts val="0"/>
              </a:spcAft>
              <a:buSzPts val="2700"/>
              <a:buNone/>
            </a:pPr>
            <a:r>
              <a:rPr lang="en-US"/>
              <a:t>Key practices that support this principle:</a:t>
            </a:r>
            <a:endParaRPr/>
          </a:p>
          <a:p>
            <a:pPr indent="-285750" lvl="0" marL="514350" rtl="0" algn="l">
              <a:lnSpc>
                <a:spcPct val="100000"/>
              </a:lnSpc>
              <a:spcBef>
                <a:spcPts val="0"/>
              </a:spcBef>
              <a:spcAft>
                <a:spcPts val="0"/>
              </a:spcAft>
              <a:buClr>
                <a:schemeClr val="dk1"/>
              </a:buClr>
              <a:buSzPts val="1300"/>
              <a:buFont typeface="Arial"/>
              <a:buChar char="●"/>
            </a:pPr>
            <a:r>
              <a:rPr lang="en-US"/>
              <a:t>Set expectations for all stakeholders</a:t>
            </a:r>
            <a:endParaRPr/>
          </a:p>
          <a:p>
            <a:pPr indent="-285750" lvl="0" marL="514350" rtl="0" algn="l">
              <a:lnSpc>
                <a:spcPct val="100000"/>
              </a:lnSpc>
              <a:spcBef>
                <a:spcPts val="0"/>
              </a:spcBef>
              <a:spcAft>
                <a:spcPts val="0"/>
              </a:spcAft>
              <a:buClr>
                <a:schemeClr val="dk1"/>
              </a:buClr>
              <a:buSzPts val="1300"/>
              <a:buFont typeface="Arial"/>
              <a:buChar char="●"/>
            </a:pPr>
            <a:r>
              <a:rPr lang="en-US"/>
              <a:t>Educate stakeholders on iterative development so they are effective contributors</a:t>
            </a:r>
            <a:endParaRPr/>
          </a:p>
          <a:p>
            <a:pPr indent="-285750" lvl="0" marL="514350" rtl="0" algn="l">
              <a:lnSpc>
                <a:spcPct val="100000"/>
              </a:lnSpc>
              <a:spcBef>
                <a:spcPts val="0"/>
              </a:spcBef>
              <a:spcAft>
                <a:spcPts val="0"/>
              </a:spcAft>
              <a:buClr>
                <a:schemeClr val="dk1"/>
              </a:buClr>
              <a:buSzPts val="1300"/>
              <a:buFont typeface="Arial"/>
              <a:buChar char="●"/>
            </a:pPr>
            <a:r>
              <a:rPr lang="en-US"/>
              <a:t>Be willing to change</a:t>
            </a:r>
            <a:endParaRPr/>
          </a:p>
          <a:p>
            <a:pPr indent="-114300" lvl="0" marL="514350" rtl="0" algn="l">
              <a:lnSpc>
                <a:spcPct val="100000"/>
              </a:lnSpc>
              <a:spcBef>
                <a:spcPts val="0"/>
              </a:spcBef>
              <a:spcAft>
                <a:spcPts val="0"/>
              </a:spcAft>
              <a:buSzPts val="2700"/>
              <a:buFont typeface="Arial"/>
              <a:buNone/>
            </a:pPr>
            <a:r>
              <a:t/>
            </a:r>
            <a:endParaRPr/>
          </a:p>
        </p:txBody>
      </p:sp>
      <p:sp>
        <p:nvSpPr>
          <p:cNvPr id="422" name="Google Shape;422;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20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The Present: Distributed Version Control</a:t>
            </a:r>
            <a:endParaRPr/>
          </a:p>
        </p:txBody>
      </p:sp>
      <p:sp>
        <p:nvSpPr>
          <p:cNvPr id="2410" name="Google Shape;2410;p205"/>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The source code files are distributed – a full copy of all files, and their entire history, exists on every developers’ computer</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Multiple devs can work on the same file simultaneously – when they merge, a computer program will handle routine merge actions; merge conflicts are raised for human interaction</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There are a few popular programs:</a:t>
            </a:r>
            <a:endParaRPr/>
          </a:p>
          <a:p>
            <a:pPr indent="-285750" lvl="0" marL="514350" rtl="0" algn="l">
              <a:lnSpc>
                <a:spcPct val="100000"/>
              </a:lnSpc>
              <a:spcBef>
                <a:spcPts val="0"/>
              </a:spcBef>
              <a:spcAft>
                <a:spcPts val="0"/>
              </a:spcAft>
              <a:buClr>
                <a:schemeClr val="dk1"/>
              </a:buClr>
              <a:buSzPts val="1300"/>
              <a:buFont typeface="Arial"/>
              <a:buChar char="●"/>
            </a:pPr>
            <a:r>
              <a:rPr lang="en-US"/>
              <a:t>Subversion</a:t>
            </a:r>
            <a:endParaRPr/>
          </a:p>
          <a:p>
            <a:pPr indent="-285750" lvl="0" marL="514350" rtl="0" algn="l">
              <a:lnSpc>
                <a:spcPct val="100000"/>
              </a:lnSpc>
              <a:spcBef>
                <a:spcPts val="0"/>
              </a:spcBef>
              <a:spcAft>
                <a:spcPts val="0"/>
              </a:spcAft>
              <a:buClr>
                <a:schemeClr val="dk1"/>
              </a:buClr>
              <a:buSzPts val="1300"/>
              <a:buFont typeface="Arial"/>
              <a:buChar char="●"/>
            </a:pPr>
            <a:r>
              <a:rPr lang="en-US"/>
              <a:t>Mercurial</a:t>
            </a:r>
            <a:endParaRPr/>
          </a:p>
          <a:p>
            <a:pPr indent="-285750" lvl="0" marL="514350" rtl="0" algn="l">
              <a:lnSpc>
                <a:spcPct val="100000"/>
              </a:lnSpc>
              <a:spcBef>
                <a:spcPts val="0"/>
              </a:spcBef>
              <a:spcAft>
                <a:spcPts val="0"/>
              </a:spcAft>
              <a:buClr>
                <a:schemeClr val="dk1"/>
              </a:buClr>
              <a:buSzPts val="1300"/>
              <a:buFont typeface="Arial"/>
              <a:buChar char="●"/>
            </a:pPr>
            <a:r>
              <a:rPr lang="en-US"/>
              <a:t>Git</a:t>
            </a:r>
            <a:endParaRPr/>
          </a:p>
          <a:p>
            <a:pPr indent="-114300" lvl="0" marL="514350" rtl="0" algn="l">
              <a:lnSpc>
                <a:spcPct val="100000"/>
              </a:lnSpc>
              <a:spcBef>
                <a:spcPts val="0"/>
              </a:spcBef>
              <a:spcAft>
                <a:spcPts val="0"/>
              </a:spcAft>
              <a:buSzPts val="2700"/>
              <a:buFont typeface="Arial"/>
              <a:buNone/>
            </a:pPr>
            <a:r>
              <a:t/>
            </a:r>
            <a:endParaRPr/>
          </a:p>
          <a:p>
            <a:pPr indent="0" lvl="0" marL="228600" rtl="0" algn="l">
              <a:lnSpc>
                <a:spcPct val="100000"/>
              </a:lnSpc>
              <a:spcBef>
                <a:spcPts val="0"/>
              </a:spcBef>
              <a:spcAft>
                <a:spcPts val="0"/>
              </a:spcAft>
              <a:buSzPts val="2700"/>
              <a:buNone/>
            </a:pPr>
            <a:r>
              <a:rPr lang="en-US"/>
              <a:t>Git is by far the most popular</a:t>
            </a:r>
            <a:endParaRPr/>
          </a:p>
        </p:txBody>
      </p:sp>
      <p:sp>
        <p:nvSpPr>
          <p:cNvPr id="2411" name="Google Shape;2411;p2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206"/>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Git</a:t>
            </a:r>
            <a:endParaRPr/>
          </a:p>
        </p:txBody>
      </p:sp>
      <p:sp>
        <p:nvSpPr>
          <p:cNvPr id="2418" name="Google Shape;2418;p206"/>
          <p:cNvSpPr txBox="1"/>
          <p:nvPr/>
        </p:nvSpPr>
        <p:spPr>
          <a:xfrm>
            <a:off x="3513264" y="1309643"/>
            <a:ext cx="5096665" cy="438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What is it?</a:t>
            </a:r>
            <a:endParaRPr/>
          </a:p>
        </p:txBody>
      </p:sp>
      <p:sp>
        <p:nvSpPr>
          <p:cNvPr id="2419" name="Google Shape;2419;p206"/>
          <p:cNvSpPr txBox="1"/>
          <p:nvPr/>
        </p:nvSpPr>
        <p:spPr>
          <a:xfrm>
            <a:off x="3830516" y="2052576"/>
            <a:ext cx="5432460" cy="186717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Open-source distributed version control system</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Takes “snapshots” of an application folder as changes occur</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Includes both a local and remote component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Changes are local and are synced with remote as needed</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Keeps a log of history of changes and allows return to previous version if required</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Available at </a:t>
            </a:r>
            <a:r>
              <a:rPr b="0" i="0" lang="en-US" sz="1350" u="sng" cap="none" strike="noStrike">
                <a:solidFill>
                  <a:schemeClr val="lt1"/>
                </a:solidFill>
                <a:latin typeface="Arial"/>
                <a:ea typeface="Arial"/>
                <a:cs typeface="Arial"/>
                <a:sym typeface="Arial"/>
                <a:hlinkClick r:id="rId3">
                  <a:extLst>
                    <a:ext uri="{A12FA001-AC4F-418D-AE19-62706E023703}">
                      <ahyp:hlinkClr val="tx"/>
                    </a:ext>
                  </a:extLst>
                </a:hlinkClick>
              </a:rPr>
              <a:t>https://git-scm.com/</a:t>
            </a:r>
            <a:r>
              <a:rPr b="0" i="0" lang="en-US" sz="1350" u="none" cap="none" strike="noStrike">
                <a:solidFill>
                  <a:schemeClr val="lt1"/>
                </a:solidFill>
                <a:latin typeface="Arial"/>
                <a:ea typeface="Arial"/>
                <a:cs typeface="Arial"/>
                <a:sym typeface="Arial"/>
              </a:rPr>
              <a:t> for download &amp; installation</a:t>
            </a:r>
            <a:endParaRPr/>
          </a:p>
        </p:txBody>
      </p:sp>
      <p:sp>
        <p:nvSpPr>
          <p:cNvPr id="2420" name="Google Shape;2420;p2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07"/>
          <p:cNvSpPr txBox="1"/>
          <p:nvPr>
            <p:ph type="title"/>
          </p:nvPr>
        </p:nvSpPr>
        <p:spPr>
          <a:xfrm>
            <a:off x="613700" y="714275"/>
            <a:ext cx="8253300" cy="314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00000"/>
              </a:buClr>
              <a:buSzPts val="2400"/>
              <a:buNone/>
            </a:pPr>
            <a:r>
              <a:rPr lang="en-US" sz="2100">
                <a:solidFill>
                  <a:schemeClr val="lt2"/>
                </a:solidFill>
              </a:rPr>
              <a:t>Check-ins Over Time in Git</a:t>
            </a:r>
            <a:endParaRPr sz="1350">
              <a:solidFill>
                <a:schemeClr val="lt2"/>
              </a:solidFill>
            </a:endParaRPr>
          </a:p>
        </p:txBody>
      </p:sp>
      <p:pic>
        <p:nvPicPr>
          <p:cNvPr id="2426" name="Google Shape;2426;p207"/>
          <p:cNvPicPr preferRelativeResize="0"/>
          <p:nvPr/>
        </p:nvPicPr>
        <p:blipFill rotWithShape="1">
          <a:blip r:embed="rId3">
            <a:alphaModFix/>
          </a:blip>
          <a:srcRect b="0" l="0" r="0" t="0"/>
          <a:stretch/>
        </p:blipFill>
        <p:spPr>
          <a:xfrm>
            <a:off x="3649252" y="1110978"/>
            <a:ext cx="5143500" cy="3421856"/>
          </a:xfrm>
          <a:prstGeom prst="rect">
            <a:avLst/>
          </a:prstGeom>
          <a:noFill/>
          <a:ln>
            <a:noFill/>
          </a:ln>
        </p:spPr>
      </p:pic>
      <p:sp>
        <p:nvSpPr>
          <p:cNvPr id="2427" name="Google Shape;2427;p207"/>
          <p:cNvSpPr txBox="1"/>
          <p:nvPr/>
        </p:nvSpPr>
        <p:spPr>
          <a:xfrm>
            <a:off x="516919" y="1933526"/>
            <a:ext cx="3335891" cy="1882567"/>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rgbClr val="575757"/>
              </a:buClr>
              <a:buSzPts val="1350"/>
              <a:buFont typeface="Arial"/>
              <a:buChar char="●"/>
            </a:pPr>
            <a:r>
              <a:rPr b="0" i="0" lang="en-US" sz="1350" u="none" cap="none" strike="noStrike">
                <a:solidFill>
                  <a:srgbClr val="575757"/>
                </a:solidFill>
                <a:latin typeface="Arial"/>
                <a:ea typeface="Arial"/>
                <a:cs typeface="Arial"/>
                <a:sym typeface="Arial"/>
              </a:rPr>
              <a:t>Other version control systems track a running list of differences in each file over time</a:t>
            </a:r>
            <a:endParaRPr/>
          </a:p>
          <a:p>
            <a:pPr indent="-285750" lvl="1" marL="366750" marR="0" rtl="0" algn="l">
              <a:lnSpc>
                <a:spcPct val="100000"/>
              </a:lnSpc>
              <a:spcBef>
                <a:spcPts val="450"/>
              </a:spcBef>
              <a:spcAft>
                <a:spcPts val="0"/>
              </a:spcAft>
              <a:buClr>
                <a:srgbClr val="575757"/>
              </a:buClr>
              <a:buSzPts val="1350"/>
              <a:buFont typeface="Arial"/>
              <a:buChar char="●"/>
            </a:pPr>
            <a:r>
              <a:rPr b="0" i="0" lang="en-US" sz="1350" u="none" cap="none" strike="noStrike">
                <a:solidFill>
                  <a:srgbClr val="575757"/>
                </a:solidFill>
                <a:latin typeface="Arial"/>
                <a:ea typeface="Arial"/>
                <a:cs typeface="Arial"/>
                <a:sym typeface="Arial"/>
              </a:rPr>
              <a:t>Git keeps snapshots of the entire folder at each check-in over time</a:t>
            </a:r>
            <a:endParaRPr/>
          </a:p>
          <a:p>
            <a:pPr indent="-285750" lvl="1" marL="366750" marR="0" rtl="0" algn="l">
              <a:lnSpc>
                <a:spcPct val="100000"/>
              </a:lnSpc>
              <a:spcBef>
                <a:spcPts val="450"/>
              </a:spcBef>
              <a:spcAft>
                <a:spcPts val="0"/>
              </a:spcAft>
              <a:buClr>
                <a:srgbClr val="575757"/>
              </a:buClr>
              <a:buSzPts val="1350"/>
              <a:buFont typeface="Arial"/>
              <a:buChar char="●"/>
            </a:pPr>
            <a:r>
              <a:rPr b="0" i="0" lang="en-US" sz="1350" u="none" cap="none" strike="noStrike">
                <a:solidFill>
                  <a:srgbClr val="575757"/>
                </a:solidFill>
                <a:latin typeface="Arial"/>
                <a:ea typeface="Arial"/>
                <a:cs typeface="Arial"/>
                <a:sym typeface="Arial"/>
              </a:rPr>
              <a:t>Uses checksums to verify that contents of snapshot not tampered with</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20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Typical Workflow</a:t>
            </a:r>
            <a:endParaRPr/>
          </a:p>
        </p:txBody>
      </p:sp>
      <p:grpSp>
        <p:nvGrpSpPr>
          <p:cNvPr id="2434" name="Google Shape;2434;p208"/>
          <p:cNvGrpSpPr/>
          <p:nvPr/>
        </p:nvGrpSpPr>
        <p:grpSpPr>
          <a:xfrm>
            <a:off x="3114343" y="1456970"/>
            <a:ext cx="2722331" cy="2036919"/>
            <a:chOff x="1938375" y="2057150"/>
            <a:chExt cx="3629775" cy="2715892"/>
          </a:xfrm>
        </p:grpSpPr>
        <p:pic>
          <p:nvPicPr>
            <p:cNvPr id="2435" name="Google Shape;2435;p208"/>
            <p:cNvPicPr preferRelativeResize="0"/>
            <p:nvPr/>
          </p:nvPicPr>
          <p:blipFill rotWithShape="1">
            <a:blip r:embed="rId3">
              <a:alphaModFix/>
            </a:blip>
            <a:srcRect b="0" l="0" r="0" t="0"/>
            <a:stretch/>
          </p:blipFill>
          <p:spPr>
            <a:xfrm>
              <a:off x="1948650" y="2147887"/>
              <a:ext cx="3619500" cy="2562225"/>
            </a:xfrm>
            <a:prstGeom prst="rect">
              <a:avLst/>
            </a:prstGeom>
            <a:noFill/>
            <a:ln>
              <a:noFill/>
            </a:ln>
          </p:spPr>
        </p:pic>
        <p:sp>
          <p:nvSpPr>
            <p:cNvPr id="2436" name="Google Shape;2436;p208"/>
            <p:cNvSpPr/>
            <p:nvPr/>
          </p:nvSpPr>
          <p:spPr>
            <a:xfrm>
              <a:off x="1938375" y="3310847"/>
              <a:ext cx="228600" cy="228600"/>
            </a:xfrm>
            <a:prstGeom prst="ellipse">
              <a:avLst/>
            </a:prstGeom>
            <a:solidFill>
              <a:srgbClr val="29BA74"/>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1</a:t>
              </a:r>
              <a:endParaRPr/>
            </a:p>
          </p:txBody>
        </p:sp>
        <p:sp>
          <p:nvSpPr>
            <p:cNvPr id="2437" name="Google Shape;2437;p208"/>
            <p:cNvSpPr/>
            <p:nvPr/>
          </p:nvSpPr>
          <p:spPr>
            <a:xfrm>
              <a:off x="5339550" y="3310847"/>
              <a:ext cx="228600" cy="228600"/>
            </a:xfrm>
            <a:prstGeom prst="ellipse">
              <a:avLst/>
            </a:prstGeom>
            <a:solidFill>
              <a:srgbClr val="29BA74"/>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2</a:t>
              </a:r>
              <a:endParaRPr/>
            </a:p>
          </p:txBody>
        </p:sp>
        <p:sp>
          <p:nvSpPr>
            <p:cNvPr id="2438" name="Google Shape;2438;p208"/>
            <p:cNvSpPr/>
            <p:nvPr/>
          </p:nvSpPr>
          <p:spPr>
            <a:xfrm>
              <a:off x="3638962" y="2057150"/>
              <a:ext cx="228600" cy="228600"/>
            </a:xfrm>
            <a:prstGeom prst="ellipse">
              <a:avLst/>
            </a:prstGeom>
            <a:solidFill>
              <a:srgbClr val="29BA74"/>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3</a:t>
              </a:r>
              <a:endParaRPr/>
            </a:p>
          </p:txBody>
        </p:sp>
        <p:sp>
          <p:nvSpPr>
            <p:cNvPr id="2439" name="Google Shape;2439;p208"/>
            <p:cNvSpPr/>
            <p:nvPr/>
          </p:nvSpPr>
          <p:spPr>
            <a:xfrm>
              <a:off x="3638962" y="4544442"/>
              <a:ext cx="228600" cy="228600"/>
            </a:xfrm>
            <a:prstGeom prst="ellipse">
              <a:avLst/>
            </a:prstGeom>
            <a:solidFill>
              <a:srgbClr val="29BA74"/>
            </a:solidFill>
            <a:ln cap="rnd" cmpd="sng" w="9525">
              <a:solidFill>
                <a:srgbClr val="29BA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4</a:t>
              </a:r>
              <a:endParaRPr/>
            </a:p>
          </p:txBody>
        </p:sp>
      </p:grpSp>
      <p:sp>
        <p:nvSpPr>
          <p:cNvPr id="2440" name="Google Shape;2440;p208"/>
          <p:cNvSpPr txBox="1"/>
          <p:nvPr/>
        </p:nvSpPr>
        <p:spPr>
          <a:xfrm>
            <a:off x="1936796" y="2195536"/>
            <a:ext cx="1256017" cy="55978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575757"/>
                </a:solidFill>
                <a:latin typeface="Arial"/>
                <a:ea typeface="Arial"/>
                <a:cs typeface="Arial"/>
                <a:sym typeface="Arial"/>
              </a:rPr>
              <a:t>Remote storage location created (e.g., on github.com)</a:t>
            </a:r>
            <a:endParaRPr/>
          </a:p>
        </p:txBody>
      </p:sp>
      <p:sp>
        <p:nvSpPr>
          <p:cNvPr id="2441" name="Google Shape;2441;p208"/>
          <p:cNvSpPr txBox="1"/>
          <p:nvPr/>
        </p:nvSpPr>
        <p:spPr>
          <a:xfrm>
            <a:off x="5775030" y="2195536"/>
            <a:ext cx="1321846" cy="55978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575757"/>
                </a:solidFill>
                <a:latin typeface="Arial"/>
                <a:ea typeface="Arial"/>
                <a:cs typeface="Arial"/>
                <a:sym typeface="Arial"/>
              </a:rPr>
              <a:t>Branch created locally (or “checked out”) and pushed upstream to remote repo</a:t>
            </a:r>
            <a:endParaRPr/>
          </a:p>
        </p:txBody>
      </p:sp>
      <p:sp>
        <p:nvSpPr>
          <p:cNvPr id="2442" name="Google Shape;2442;p208"/>
          <p:cNvSpPr txBox="1"/>
          <p:nvPr/>
        </p:nvSpPr>
        <p:spPr>
          <a:xfrm>
            <a:off x="3426218" y="897182"/>
            <a:ext cx="2098579" cy="55978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575757"/>
                </a:solidFill>
                <a:latin typeface="Arial"/>
                <a:ea typeface="Arial"/>
                <a:cs typeface="Arial"/>
                <a:sym typeface="Arial"/>
              </a:rPr>
              <a:t>Over time, local is refreshed periodically from remote to absorb changes from other devs on the team</a:t>
            </a:r>
            <a:endParaRPr/>
          </a:p>
        </p:txBody>
      </p:sp>
      <p:sp>
        <p:nvSpPr>
          <p:cNvPr id="2443" name="Google Shape;2443;p208"/>
          <p:cNvSpPr txBox="1"/>
          <p:nvPr/>
        </p:nvSpPr>
        <p:spPr>
          <a:xfrm>
            <a:off x="3122048" y="3516857"/>
            <a:ext cx="2714625" cy="55978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900" u="none" cap="none" strike="noStrike">
                <a:solidFill>
                  <a:srgbClr val="575757"/>
                </a:solidFill>
                <a:latin typeface="Arial"/>
                <a:ea typeface="Arial"/>
                <a:cs typeface="Arial"/>
                <a:sym typeface="Arial"/>
              </a:rPr>
              <a:t>Over time, changes in local are persisted to remote (checked in); when feature work complete, a PR (Pull Request) is submitted to request merge of branch to mainline</a:t>
            </a:r>
            <a:endParaRPr/>
          </a:p>
        </p:txBody>
      </p:sp>
      <p:sp>
        <p:nvSpPr>
          <p:cNvPr id="2444" name="Google Shape;2444;p208"/>
          <p:cNvSpPr txBox="1"/>
          <p:nvPr/>
        </p:nvSpPr>
        <p:spPr>
          <a:xfrm>
            <a:off x="2346132" y="4483759"/>
            <a:ext cx="4258750" cy="192641"/>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US" sz="1050" u="none" cap="none" strike="noStrike">
                <a:solidFill>
                  <a:srgbClr val="575757"/>
                </a:solidFill>
                <a:latin typeface="Arial"/>
                <a:ea typeface="Arial"/>
                <a:cs typeface="Arial"/>
                <a:sym typeface="Arial"/>
              </a:rPr>
              <a:t>NOTE: Also, able to initiate repo creation from local command-line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0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The Three Git States</a:t>
            </a:r>
            <a:endParaRPr/>
          </a:p>
        </p:txBody>
      </p:sp>
      <p:grpSp>
        <p:nvGrpSpPr>
          <p:cNvPr id="2451" name="Google Shape;2451;p209"/>
          <p:cNvGrpSpPr/>
          <p:nvPr/>
        </p:nvGrpSpPr>
        <p:grpSpPr>
          <a:xfrm>
            <a:off x="1692456" y="1375455"/>
            <a:ext cx="6095787" cy="3000763"/>
            <a:chOff x="106" y="504130"/>
            <a:chExt cx="6095787" cy="3000763"/>
          </a:xfrm>
        </p:grpSpPr>
        <p:sp>
          <p:nvSpPr>
            <p:cNvPr id="2452" name="Google Shape;2452;p209"/>
            <p:cNvSpPr/>
            <p:nvPr/>
          </p:nvSpPr>
          <p:spPr>
            <a:xfrm>
              <a:off x="106" y="1330940"/>
              <a:ext cx="1699969" cy="1402119"/>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09"/>
            <p:cNvSpPr txBox="1"/>
            <p:nvPr/>
          </p:nvSpPr>
          <p:spPr>
            <a:xfrm>
              <a:off x="32373" y="1363207"/>
              <a:ext cx="1635435" cy="1037131"/>
            </a:xfrm>
            <a:prstGeom prst="rect">
              <a:avLst/>
            </a:prstGeom>
            <a:noFill/>
            <a:ln>
              <a:noFill/>
            </a:ln>
          </p:spPr>
          <p:txBody>
            <a:bodyPr anchorCtr="0" anchor="t" bIns="19050" lIns="19050" spcFirstLastPara="1" rIns="19050" wrap="square" tIns="19050">
              <a:noAutofit/>
            </a:bodyPr>
            <a:lstStyle/>
            <a:p>
              <a:pPr indent="-63500" lvl="1" marL="57150" marR="0" rtl="0" algn="l">
                <a:lnSpc>
                  <a:spcPct val="9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File changed</a:t>
              </a:r>
              <a:endParaRPr/>
            </a:p>
            <a:p>
              <a:pPr indent="-63500" lvl="1" marL="57150" marR="0" rtl="0" algn="l">
                <a:lnSpc>
                  <a:spcPct val="90000"/>
                </a:lnSpc>
                <a:spcBef>
                  <a:spcPts val="15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Not yet committed to local database</a:t>
              </a:r>
              <a:endParaRPr/>
            </a:p>
          </p:txBody>
        </p:sp>
        <p:sp>
          <p:nvSpPr>
            <p:cNvPr id="2454" name="Google Shape;2454;p209"/>
            <p:cNvSpPr/>
            <p:nvPr/>
          </p:nvSpPr>
          <p:spPr>
            <a:xfrm>
              <a:off x="975710" y="1737664"/>
              <a:ext cx="1767229" cy="1767229"/>
            </a:xfrm>
            <a:custGeom>
              <a:rect b="b" l="l" r="r" t="t"/>
              <a:pathLst>
                <a:path extrusionOk="0" h="120000" w="12000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5B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09"/>
            <p:cNvSpPr/>
            <p:nvPr/>
          </p:nvSpPr>
          <p:spPr>
            <a:xfrm>
              <a:off x="377877" y="2432605"/>
              <a:ext cx="1511084" cy="600908"/>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09"/>
            <p:cNvSpPr txBox="1"/>
            <p:nvPr/>
          </p:nvSpPr>
          <p:spPr>
            <a:xfrm>
              <a:off x="395477" y="2450205"/>
              <a:ext cx="1475884" cy="565708"/>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Modified</a:t>
              </a:r>
              <a:endParaRPr/>
            </a:p>
          </p:txBody>
        </p:sp>
        <p:sp>
          <p:nvSpPr>
            <p:cNvPr id="2457" name="Google Shape;2457;p209"/>
            <p:cNvSpPr/>
            <p:nvPr/>
          </p:nvSpPr>
          <p:spPr>
            <a:xfrm>
              <a:off x="2103572" y="1330940"/>
              <a:ext cx="1699969" cy="1402119"/>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09"/>
            <p:cNvSpPr txBox="1"/>
            <p:nvPr/>
          </p:nvSpPr>
          <p:spPr>
            <a:xfrm>
              <a:off x="2135839" y="1663661"/>
              <a:ext cx="1635435" cy="1037131"/>
            </a:xfrm>
            <a:prstGeom prst="rect">
              <a:avLst/>
            </a:prstGeom>
            <a:noFill/>
            <a:ln>
              <a:noFill/>
            </a:ln>
          </p:spPr>
          <p:txBody>
            <a:bodyPr anchorCtr="0" anchor="t" bIns="19050" lIns="19050" spcFirstLastPara="1" rIns="19050" wrap="square" tIns="19050">
              <a:noAutofit/>
            </a:bodyPr>
            <a:lstStyle/>
            <a:p>
              <a:pPr indent="-63500" lvl="1" marL="57150" marR="0" rtl="0" algn="l">
                <a:lnSpc>
                  <a:spcPct val="9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Modified file marked for inclusion in next commit snapshot</a:t>
              </a:r>
              <a:endParaRPr/>
            </a:p>
            <a:p>
              <a:pPr indent="-63500" lvl="1" marL="57150" marR="0" rtl="0" algn="l">
                <a:lnSpc>
                  <a:spcPct val="90000"/>
                </a:lnSpc>
                <a:spcBef>
                  <a:spcPts val="15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Can be selective about which modifications get staged</a:t>
              </a:r>
              <a:endParaRPr/>
            </a:p>
          </p:txBody>
        </p:sp>
        <p:sp>
          <p:nvSpPr>
            <p:cNvPr id="2459" name="Google Shape;2459;p209"/>
            <p:cNvSpPr/>
            <p:nvPr/>
          </p:nvSpPr>
          <p:spPr>
            <a:xfrm>
              <a:off x="3065009" y="504130"/>
              <a:ext cx="1984448" cy="1984448"/>
            </a:xfrm>
            <a:custGeom>
              <a:rect b="b" l="l" r="r" t="t"/>
              <a:pathLst>
                <a:path extrusionOk="0" h="120000" w="12000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5B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09"/>
            <p:cNvSpPr/>
            <p:nvPr/>
          </p:nvSpPr>
          <p:spPr>
            <a:xfrm>
              <a:off x="2481343" y="1030485"/>
              <a:ext cx="1511084" cy="600908"/>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09"/>
            <p:cNvSpPr txBox="1"/>
            <p:nvPr/>
          </p:nvSpPr>
          <p:spPr>
            <a:xfrm>
              <a:off x="2498943" y="1048085"/>
              <a:ext cx="1475884" cy="565708"/>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Staged</a:t>
              </a:r>
              <a:endParaRPr/>
            </a:p>
          </p:txBody>
        </p:sp>
        <p:sp>
          <p:nvSpPr>
            <p:cNvPr id="2462" name="Google Shape;2462;p209"/>
            <p:cNvSpPr/>
            <p:nvPr/>
          </p:nvSpPr>
          <p:spPr>
            <a:xfrm>
              <a:off x="4207037" y="1330940"/>
              <a:ext cx="1699969" cy="1402119"/>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09"/>
            <p:cNvSpPr txBox="1"/>
            <p:nvPr/>
          </p:nvSpPr>
          <p:spPr>
            <a:xfrm>
              <a:off x="4239304" y="1363207"/>
              <a:ext cx="1635435" cy="1037131"/>
            </a:xfrm>
            <a:prstGeom prst="rect">
              <a:avLst/>
            </a:prstGeom>
            <a:noFill/>
            <a:ln>
              <a:noFill/>
            </a:ln>
          </p:spPr>
          <p:txBody>
            <a:bodyPr anchorCtr="0" anchor="t" bIns="19050" lIns="19050" spcFirstLastPara="1" rIns="19050" wrap="square" tIns="19050">
              <a:noAutofit/>
            </a:bodyPr>
            <a:lstStyle/>
            <a:p>
              <a:pPr indent="-63500" lvl="1" marL="57150" marR="0" rtl="0" algn="l">
                <a:lnSpc>
                  <a:spcPct val="9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Includes a short message describing contents of the commit</a:t>
              </a:r>
              <a:endParaRPr/>
            </a:p>
            <a:p>
              <a:pPr indent="-63500" lvl="1" marL="57150" marR="0" rtl="0" algn="l">
                <a:lnSpc>
                  <a:spcPct val="90000"/>
                </a:lnSpc>
                <a:spcBef>
                  <a:spcPts val="15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Persists current snapshot (including staged files) to local database</a:t>
              </a:r>
              <a:endParaRPr/>
            </a:p>
          </p:txBody>
        </p:sp>
        <p:sp>
          <p:nvSpPr>
            <p:cNvPr id="2464" name="Google Shape;2464;p209"/>
            <p:cNvSpPr/>
            <p:nvPr/>
          </p:nvSpPr>
          <p:spPr>
            <a:xfrm>
              <a:off x="4584809" y="2432605"/>
              <a:ext cx="1511084" cy="600908"/>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09"/>
            <p:cNvSpPr txBox="1"/>
            <p:nvPr/>
          </p:nvSpPr>
          <p:spPr>
            <a:xfrm>
              <a:off x="4602409" y="2450205"/>
              <a:ext cx="1475884" cy="565708"/>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Committed</a:t>
              </a:r>
              <a:endParaRPr/>
            </a:p>
          </p:txBody>
        </p:sp>
      </p:gr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21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Demo</a:t>
            </a:r>
            <a:endParaRPr/>
          </a:p>
        </p:txBody>
      </p:sp>
      <p:sp>
        <p:nvSpPr>
          <p:cNvPr id="2472" name="Google Shape;2472;p2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21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Configuring Git</a:t>
            </a:r>
            <a:endParaRPr/>
          </a:p>
        </p:txBody>
      </p:sp>
      <p:sp>
        <p:nvSpPr>
          <p:cNvPr id="2478" name="Google Shape;2478;p211"/>
          <p:cNvSpPr txBox="1"/>
          <p:nvPr/>
        </p:nvSpPr>
        <p:spPr>
          <a:xfrm>
            <a:off x="3743058" y="1644806"/>
            <a:ext cx="4888194" cy="1946687"/>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--version</a:t>
            </a:r>
            <a:r>
              <a:rPr b="0" i="0" lang="en-US" sz="1350" u="none" cap="none" strike="noStrike">
                <a:solidFill>
                  <a:schemeClr val="lt1"/>
                </a:solidFill>
                <a:latin typeface="Arial"/>
                <a:ea typeface="Arial"/>
                <a:cs typeface="Arial"/>
                <a:sym typeface="Arial"/>
              </a:rPr>
              <a:t> to confirm Git is installed and to check version</a:t>
            </a:r>
            <a:endParaRPr/>
          </a:p>
          <a:p>
            <a:pPr indent="-285750" lvl="1" marL="366750" marR="0" rtl="0" algn="l">
              <a:lnSpc>
                <a:spcPct val="100000"/>
              </a:lnSpc>
              <a:spcBef>
                <a:spcPts val="45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config --global user.name “&lt;username&gt;”</a:t>
            </a:r>
            <a:r>
              <a:rPr b="0" i="0" lang="en-US" sz="1350" u="none" cap="none" strike="noStrike">
                <a:solidFill>
                  <a:schemeClr val="lt1"/>
                </a:solidFill>
                <a:latin typeface="Arial"/>
                <a:ea typeface="Arial"/>
                <a:cs typeface="Arial"/>
                <a:sym typeface="Arial"/>
              </a:rPr>
              <a:t> to set username</a:t>
            </a:r>
            <a:endParaRPr/>
          </a:p>
          <a:p>
            <a:pPr indent="-285750" lvl="1" marL="366750" marR="0" rtl="0" algn="l">
              <a:lnSpc>
                <a:spcPct val="100000"/>
              </a:lnSpc>
              <a:spcBef>
                <a:spcPts val="45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config --global user.email “&lt;email&gt;”</a:t>
            </a:r>
            <a:r>
              <a:rPr b="0" i="0" lang="en-US" sz="1350" u="none" cap="none" strike="noStrike">
                <a:solidFill>
                  <a:schemeClr val="lt1"/>
                </a:solidFill>
                <a:latin typeface="Arial"/>
                <a:ea typeface="Arial"/>
                <a:cs typeface="Arial"/>
                <a:sym typeface="Arial"/>
              </a:rPr>
              <a:t> to set user email address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File changes will be identified in Git history using this information</a:t>
            </a:r>
            <a:endParaRPr/>
          </a:p>
        </p:txBody>
      </p:sp>
      <p:sp>
        <p:nvSpPr>
          <p:cNvPr id="2479" name="Google Shape;2479;p2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21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Configuring Git</a:t>
            </a:r>
            <a:endParaRPr/>
          </a:p>
        </p:txBody>
      </p:sp>
      <p:sp>
        <p:nvSpPr>
          <p:cNvPr id="2485" name="Google Shape;2485;p212"/>
          <p:cNvSpPr txBox="1"/>
          <p:nvPr/>
        </p:nvSpPr>
        <p:spPr>
          <a:xfrm>
            <a:off x="3871245" y="1960044"/>
            <a:ext cx="4997918" cy="843821"/>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t>
            </a:r>
            <a:r>
              <a:rPr b="0" i="1" lang="en-US" sz="1350" u="none" cap="none" strike="noStrike">
                <a:solidFill>
                  <a:schemeClr val="lt1"/>
                </a:solidFill>
                <a:latin typeface="Arial"/>
                <a:ea typeface="Arial"/>
                <a:cs typeface="Arial"/>
                <a:sym typeface="Arial"/>
              </a:rPr>
              <a:t>git config --list</a:t>
            </a:r>
            <a:r>
              <a:rPr b="0" i="0" lang="en-US" sz="1350" u="none" cap="none" strike="noStrike">
                <a:solidFill>
                  <a:schemeClr val="lt1"/>
                </a:solidFill>
                <a:latin typeface="Arial"/>
                <a:ea typeface="Arial"/>
                <a:cs typeface="Arial"/>
                <a:sym typeface="Arial"/>
              </a:rPr>
              <a:t> to see all configuration settings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t>
            </a:r>
            <a:r>
              <a:rPr b="0" i="1" lang="en-US" sz="1350" u="none" cap="none" strike="noStrike">
                <a:solidFill>
                  <a:schemeClr val="lt1"/>
                </a:solidFill>
                <a:latin typeface="Arial"/>
                <a:ea typeface="Arial"/>
                <a:cs typeface="Arial"/>
                <a:sym typeface="Arial"/>
              </a:rPr>
              <a:t>git config &lt;setting name&gt;</a:t>
            </a:r>
            <a:r>
              <a:rPr b="0" i="0" lang="en-US" sz="1350" u="none" cap="none" strike="noStrike">
                <a:solidFill>
                  <a:schemeClr val="lt1"/>
                </a:solidFill>
                <a:latin typeface="Arial"/>
                <a:ea typeface="Arial"/>
                <a:cs typeface="Arial"/>
                <a:sym typeface="Arial"/>
              </a:rPr>
              <a:t> to view a specific setting</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For example, </a:t>
            </a:r>
            <a:r>
              <a:rPr b="0" i="1" lang="en-US" sz="1350" u="none" cap="none" strike="noStrike">
                <a:solidFill>
                  <a:schemeClr val="lt1"/>
                </a:solidFill>
                <a:latin typeface="Arial"/>
                <a:ea typeface="Arial"/>
                <a:cs typeface="Arial"/>
                <a:sym typeface="Arial"/>
              </a:rPr>
              <a:t>git config user.email</a:t>
            </a:r>
            <a:endParaRPr b="0" i="1" sz="1350" u="none" cap="none" strike="noStrike">
              <a:solidFill>
                <a:schemeClr val="lt1"/>
              </a:solidFill>
              <a:latin typeface="Arial"/>
              <a:ea typeface="Arial"/>
              <a:cs typeface="Arial"/>
              <a:sym typeface="Arial"/>
            </a:endParaRPr>
          </a:p>
        </p:txBody>
      </p:sp>
      <p:sp>
        <p:nvSpPr>
          <p:cNvPr id="2486" name="Google Shape;2486;p2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213"/>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Create a Repository</a:t>
            </a:r>
            <a:endParaRPr/>
          </a:p>
        </p:txBody>
      </p:sp>
      <p:sp>
        <p:nvSpPr>
          <p:cNvPr id="2492" name="Google Shape;2492;p213"/>
          <p:cNvSpPr txBox="1"/>
          <p:nvPr/>
        </p:nvSpPr>
        <p:spPr>
          <a:xfrm>
            <a:off x="3725966" y="1619566"/>
            <a:ext cx="5135491" cy="173893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Public or private repository can be created with hosting service (e.g., GitHub)</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 link with local snapshot of remote repo, have a couple of options:</a:t>
            </a:r>
            <a:endParaRPr/>
          </a:p>
          <a:p>
            <a:pPr indent="-285750" lvl="3" marL="466650" marR="0" rtl="0" algn="l">
              <a:lnSpc>
                <a:spcPct val="100000"/>
              </a:lnSpc>
              <a:spcBef>
                <a:spcPts val="450"/>
              </a:spcBef>
              <a:spcAft>
                <a:spcPts val="0"/>
              </a:spcAft>
              <a:buClr>
                <a:schemeClr val="lt1"/>
              </a:buClr>
              <a:buSzPts val="1350"/>
              <a:buFont typeface="Courier New"/>
              <a:buChar char="o"/>
            </a:pPr>
            <a:r>
              <a:rPr b="0" i="0" lang="en-US" sz="1350" u="none" cap="none" strike="noStrike">
                <a:solidFill>
                  <a:schemeClr val="lt1"/>
                </a:solidFill>
                <a:latin typeface="Arial"/>
                <a:ea typeface="Arial"/>
                <a:cs typeface="Arial"/>
                <a:sym typeface="Arial"/>
              </a:rPr>
              <a:t>Initialize local from command line, add files locally, add/push to remote</a:t>
            </a:r>
            <a:endParaRPr/>
          </a:p>
          <a:p>
            <a:pPr indent="-285750" lvl="1" marL="466650" marR="0" rtl="0" algn="l">
              <a:lnSpc>
                <a:spcPct val="100000"/>
              </a:lnSpc>
              <a:spcBef>
                <a:spcPts val="450"/>
              </a:spcBef>
              <a:spcAft>
                <a:spcPts val="0"/>
              </a:spcAft>
              <a:buClr>
                <a:schemeClr val="lt1"/>
              </a:buClr>
              <a:buSzPts val="1350"/>
              <a:buFont typeface="Courier New"/>
              <a:buChar char="o"/>
            </a:pPr>
            <a:r>
              <a:rPr b="0" i="0" lang="en-US" sz="1350" u="none" cap="none" strike="noStrike">
                <a:solidFill>
                  <a:schemeClr val="lt1"/>
                </a:solidFill>
                <a:latin typeface="Arial"/>
                <a:ea typeface="Arial"/>
                <a:cs typeface="Arial"/>
                <a:sym typeface="Arial"/>
              </a:rPr>
              <a:t>Use URL from remote to pull to local via clone</a:t>
            </a:r>
            <a:endParaRPr/>
          </a:p>
        </p:txBody>
      </p:sp>
      <p:sp>
        <p:nvSpPr>
          <p:cNvPr id="2493" name="Google Shape;2493;p2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21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Push to Remote</a:t>
            </a:r>
            <a:endParaRPr/>
          </a:p>
        </p:txBody>
      </p:sp>
      <p:sp>
        <p:nvSpPr>
          <p:cNvPr id="2499" name="Google Shape;2499;p214"/>
          <p:cNvSpPr txBox="1"/>
          <p:nvPr/>
        </p:nvSpPr>
        <p:spPr>
          <a:xfrm>
            <a:off x="3845607" y="1619566"/>
            <a:ext cx="5015850" cy="2410916"/>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Create and/or navigate to target folder at local</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With an existing repo at hosting provider (e.g., GitHub), execute the following:</a:t>
            </a:r>
            <a:endParaRPr/>
          </a:p>
          <a:p>
            <a:pPr indent="-285750" lvl="1" marL="466650" marR="0" rtl="0" algn="l">
              <a:lnSpc>
                <a:spcPct val="100000"/>
              </a:lnSpc>
              <a:spcBef>
                <a:spcPts val="450"/>
              </a:spcBef>
              <a:spcAft>
                <a:spcPts val="0"/>
              </a:spcAft>
              <a:buClr>
                <a:schemeClr val="lt1"/>
              </a:buClr>
              <a:buSzPts val="1350"/>
              <a:buFont typeface="Courier New"/>
              <a:buChar char="o"/>
            </a:pPr>
            <a:r>
              <a:rPr b="0" i="1" lang="en-US" sz="1350" u="none" cap="none" strike="noStrike">
                <a:solidFill>
                  <a:schemeClr val="lt1"/>
                </a:solidFill>
                <a:latin typeface="Arial"/>
                <a:ea typeface="Arial"/>
                <a:cs typeface="Arial"/>
                <a:sym typeface="Arial"/>
              </a:rPr>
              <a:t>echo “# &lt;initial README.md text&gt;” &gt;&gt; README.md</a:t>
            </a:r>
            <a:endParaRPr/>
          </a:p>
          <a:p>
            <a:pPr indent="-285750" lvl="1" marL="466650" marR="0" rtl="0" algn="l">
              <a:lnSpc>
                <a:spcPct val="100000"/>
              </a:lnSpc>
              <a:spcBef>
                <a:spcPts val="450"/>
              </a:spcBef>
              <a:spcAft>
                <a:spcPts val="0"/>
              </a:spcAft>
              <a:buClr>
                <a:schemeClr val="lt1"/>
              </a:buClr>
              <a:buSzPts val="1350"/>
              <a:buFont typeface="Courier New"/>
              <a:buChar char="o"/>
            </a:pPr>
            <a:r>
              <a:rPr b="0" i="1" lang="en-US" sz="1350" u="none" cap="none" strike="noStrike">
                <a:solidFill>
                  <a:schemeClr val="lt1"/>
                </a:solidFill>
                <a:latin typeface="Arial"/>
                <a:ea typeface="Arial"/>
                <a:cs typeface="Arial"/>
                <a:sym typeface="Arial"/>
              </a:rPr>
              <a:t>git init</a:t>
            </a:r>
            <a:endParaRPr b="0" i="1" sz="1350" u="none" cap="none" strike="noStrike">
              <a:solidFill>
                <a:schemeClr val="lt1"/>
              </a:solidFill>
              <a:latin typeface="Arial"/>
              <a:ea typeface="Arial"/>
              <a:cs typeface="Arial"/>
              <a:sym typeface="Arial"/>
            </a:endParaRPr>
          </a:p>
          <a:p>
            <a:pPr indent="-285750" lvl="1" marL="466650" marR="0" rtl="0" algn="l">
              <a:lnSpc>
                <a:spcPct val="100000"/>
              </a:lnSpc>
              <a:spcBef>
                <a:spcPts val="450"/>
              </a:spcBef>
              <a:spcAft>
                <a:spcPts val="0"/>
              </a:spcAft>
              <a:buClr>
                <a:schemeClr val="lt1"/>
              </a:buClr>
              <a:buSzPts val="1350"/>
              <a:buFont typeface="Courier New"/>
              <a:buChar char="o"/>
            </a:pPr>
            <a:r>
              <a:rPr b="0" i="1" lang="en-US" sz="1350" u="none" cap="none" strike="noStrike">
                <a:solidFill>
                  <a:schemeClr val="lt1"/>
                </a:solidFill>
                <a:latin typeface="Arial"/>
                <a:ea typeface="Arial"/>
                <a:cs typeface="Arial"/>
                <a:sym typeface="Arial"/>
              </a:rPr>
              <a:t>git add README.md</a:t>
            </a:r>
            <a:endParaRPr/>
          </a:p>
          <a:p>
            <a:pPr indent="-285750" lvl="1" marL="466650" marR="0" rtl="0" algn="l">
              <a:lnSpc>
                <a:spcPct val="100000"/>
              </a:lnSpc>
              <a:spcBef>
                <a:spcPts val="450"/>
              </a:spcBef>
              <a:spcAft>
                <a:spcPts val="0"/>
              </a:spcAft>
              <a:buClr>
                <a:schemeClr val="lt1"/>
              </a:buClr>
              <a:buSzPts val="1350"/>
              <a:buFont typeface="Courier New"/>
              <a:buChar char="o"/>
            </a:pPr>
            <a:r>
              <a:rPr b="0" i="1" lang="en-US" sz="1350" u="none" cap="none" strike="noStrike">
                <a:solidFill>
                  <a:schemeClr val="lt1"/>
                </a:solidFill>
                <a:latin typeface="Arial"/>
                <a:ea typeface="Arial"/>
                <a:cs typeface="Arial"/>
                <a:sym typeface="Arial"/>
              </a:rPr>
              <a:t>git commit -m “&lt;commit message&gt;”</a:t>
            </a:r>
            <a:endParaRPr/>
          </a:p>
          <a:p>
            <a:pPr indent="-285750" lvl="1" marL="466650" marR="0" rtl="0" algn="l">
              <a:lnSpc>
                <a:spcPct val="100000"/>
              </a:lnSpc>
              <a:spcBef>
                <a:spcPts val="450"/>
              </a:spcBef>
              <a:spcAft>
                <a:spcPts val="0"/>
              </a:spcAft>
              <a:buClr>
                <a:schemeClr val="lt1"/>
              </a:buClr>
              <a:buSzPts val="1350"/>
              <a:buFont typeface="Courier New"/>
              <a:buChar char="o"/>
            </a:pPr>
            <a:r>
              <a:rPr b="0" i="1" lang="en-US" sz="1350" u="none" cap="none" strike="noStrike">
                <a:solidFill>
                  <a:schemeClr val="lt1"/>
                </a:solidFill>
                <a:latin typeface="Arial"/>
                <a:ea typeface="Arial"/>
                <a:cs typeface="Arial"/>
                <a:sym typeface="Arial"/>
              </a:rPr>
              <a:t>git remote add origin &lt;HTTPS URL to repository&gt;</a:t>
            </a:r>
            <a:endParaRPr/>
          </a:p>
          <a:p>
            <a:pPr indent="-285750" lvl="1" marL="466650" marR="0" rtl="0" algn="l">
              <a:lnSpc>
                <a:spcPct val="100000"/>
              </a:lnSpc>
              <a:spcBef>
                <a:spcPts val="450"/>
              </a:spcBef>
              <a:spcAft>
                <a:spcPts val="0"/>
              </a:spcAft>
              <a:buClr>
                <a:schemeClr val="lt1"/>
              </a:buClr>
              <a:buSzPts val="1350"/>
              <a:buFont typeface="Courier New"/>
              <a:buChar char="o"/>
            </a:pPr>
            <a:r>
              <a:rPr b="0" i="1" lang="en-US" sz="1350" u="none" cap="none" strike="noStrike">
                <a:solidFill>
                  <a:schemeClr val="lt1"/>
                </a:solidFill>
                <a:latin typeface="Arial"/>
                <a:ea typeface="Arial"/>
                <a:cs typeface="Arial"/>
                <a:sym typeface="Arial"/>
              </a:rPr>
              <a:t>git push -u origin main</a:t>
            </a:r>
            <a:endParaRPr/>
          </a:p>
        </p:txBody>
      </p:sp>
      <p:sp>
        <p:nvSpPr>
          <p:cNvPr id="2500" name="Google Shape;2500;p2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Working with the Product Owner</a:t>
            </a:r>
            <a:endParaRPr/>
          </a:p>
        </p:txBody>
      </p:sp>
      <p:sp>
        <p:nvSpPr>
          <p:cNvPr id="428" name="Google Shape;428;p22"/>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Principle: working closely with the Product Owner enables the incremental production of shippable features that are valuable to the end user</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Key aspects:</a:t>
            </a:r>
            <a:endParaRPr/>
          </a:p>
          <a:p>
            <a:pPr indent="-285750" lvl="0" marL="514350" rtl="0" algn="l">
              <a:lnSpc>
                <a:spcPct val="100000"/>
              </a:lnSpc>
              <a:spcBef>
                <a:spcPts val="0"/>
              </a:spcBef>
              <a:spcAft>
                <a:spcPts val="0"/>
              </a:spcAft>
              <a:buClr>
                <a:schemeClr val="dk1"/>
              </a:buClr>
              <a:buSzPts val="1300"/>
              <a:buFont typeface="Arial"/>
              <a:buChar char="●"/>
            </a:pPr>
            <a:r>
              <a:rPr lang="en-US"/>
              <a:t>Consult with the product owner before each iteration, agreeing on the scope and details of work for that iteration.</a:t>
            </a:r>
            <a:endParaRPr/>
          </a:p>
          <a:p>
            <a:pPr indent="-285750" lvl="0" marL="514350" rtl="0" algn="l">
              <a:lnSpc>
                <a:spcPct val="100000"/>
              </a:lnSpc>
              <a:spcBef>
                <a:spcPts val="0"/>
              </a:spcBef>
              <a:spcAft>
                <a:spcPts val="0"/>
              </a:spcAft>
              <a:buClr>
                <a:schemeClr val="dk1"/>
              </a:buClr>
              <a:buSzPts val="1300"/>
              <a:buFont typeface="Arial"/>
              <a:buChar char="●"/>
            </a:pPr>
            <a:r>
              <a:rPr lang="en-US"/>
              <a:t>During the iteration, the external customer or project manager cannot change the scope for that iteration, but the development team may change the scope by dropping features if the end date will not be met.</a:t>
            </a:r>
            <a:endParaRPr/>
          </a:p>
          <a:p>
            <a:pPr indent="-114300" lvl="0" marL="514350" rtl="0" algn="l">
              <a:lnSpc>
                <a:spcPct val="100000"/>
              </a:lnSpc>
              <a:spcBef>
                <a:spcPts val="0"/>
              </a:spcBef>
              <a:spcAft>
                <a:spcPts val="0"/>
              </a:spcAft>
              <a:buSzPts val="2700"/>
              <a:buFont typeface="Arial"/>
              <a:buNone/>
            </a:pPr>
            <a:r>
              <a:t/>
            </a:r>
            <a:endParaRPr/>
          </a:p>
        </p:txBody>
      </p:sp>
      <p:sp>
        <p:nvSpPr>
          <p:cNvPr id="429" name="Google Shape;429;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215"/>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README.md</a:t>
            </a:r>
            <a:endParaRPr/>
          </a:p>
        </p:txBody>
      </p:sp>
      <p:sp>
        <p:nvSpPr>
          <p:cNvPr id="2506" name="Google Shape;2506;p215"/>
          <p:cNvSpPr txBox="1"/>
          <p:nvPr/>
        </p:nvSpPr>
        <p:spPr>
          <a:xfrm>
            <a:off x="3777241" y="1856169"/>
            <a:ext cx="5091921" cy="146706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Trebuchet MS"/>
              <a:buChar char="●"/>
            </a:pPr>
            <a:r>
              <a:rPr b="0" i="1" lang="en-US" sz="1350" u="none" cap="none" strike="noStrike">
                <a:solidFill>
                  <a:schemeClr val="lt1"/>
                </a:solidFill>
                <a:latin typeface="Arial"/>
                <a:ea typeface="Arial"/>
                <a:cs typeface="Arial"/>
                <a:sym typeface="Arial"/>
              </a:rPr>
              <a:t>echo “# &lt;project title&gt;” &gt;&gt; README.md</a:t>
            </a:r>
            <a:r>
              <a:rPr b="0" i="0" lang="en-US" sz="1350" u="none" cap="none" strike="noStrike">
                <a:solidFill>
                  <a:schemeClr val="lt1"/>
                </a:solidFill>
                <a:latin typeface="Arial"/>
                <a:ea typeface="Arial"/>
                <a:cs typeface="Arial"/>
                <a:sym typeface="Arial"/>
              </a:rPr>
              <a:t> creates new README file</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Usually, a Git repo will include a “markdown” file with info about the repo</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Markdown syntax is used to apply formatting characters to raw text</a:t>
            </a:r>
            <a:endParaRPr/>
          </a:p>
        </p:txBody>
      </p:sp>
      <p:sp>
        <p:nvSpPr>
          <p:cNvPr id="2507" name="Google Shape;2507;p2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216"/>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README.md</a:t>
            </a:r>
            <a:endParaRPr/>
          </a:p>
        </p:txBody>
      </p:sp>
      <p:sp>
        <p:nvSpPr>
          <p:cNvPr id="2513" name="Google Shape;2513;p216"/>
          <p:cNvSpPr txBox="1"/>
          <p:nvPr/>
        </p:nvSpPr>
        <p:spPr>
          <a:xfrm>
            <a:off x="3837062" y="1856170"/>
            <a:ext cx="5032100" cy="146706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When displayed in “markdown” reader, formatting is applied</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For example, “# “ in the echo statement formats text as a header</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Cheat sheet for markdown syntax at </a:t>
            </a:r>
            <a:r>
              <a:rPr b="0" i="0" lang="en-US" sz="1350" u="sng" cap="none" strike="noStrike">
                <a:solidFill>
                  <a:schemeClr val="lt1"/>
                </a:solidFill>
                <a:latin typeface="Arial"/>
                <a:ea typeface="Arial"/>
                <a:cs typeface="Arial"/>
                <a:sym typeface="Arial"/>
                <a:hlinkClick r:id="rId3">
                  <a:extLst>
                    <a:ext uri="{A12FA001-AC4F-418D-AE19-62706E023703}">
                      <ahyp:hlinkClr val="tx"/>
                    </a:ext>
                  </a:extLst>
                </a:hlinkClick>
              </a:rPr>
              <a:t>https://www.markdownguide.org/cheat-sheet</a:t>
            </a:r>
            <a:endParaRPr b="0" i="0" sz="1350" u="none" cap="none" strike="noStrike">
              <a:solidFill>
                <a:schemeClr val="lt1"/>
              </a:solidFill>
              <a:latin typeface="Arial"/>
              <a:ea typeface="Arial"/>
              <a:cs typeface="Arial"/>
              <a:sym typeface="Arial"/>
            </a:endParaRPr>
          </a:p>
        </p:txBody>
      </p:sp>
      <p:sp>
        <p:nvSpPr>
          <p:cNvPr id="2514" name="Google Shape;2514;p2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21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i="1" lang="en-US"/>
              <a:t>git init</a:t>
            </a:r>
            <a:endParaRPr i="1"/>
          </a:p>
        </p:txBody>
      </p:sp>
      <p:sp>
        <p:nvSpPr>
          <p:cNvPr id="2520" name="Google Shape;2520;p217"/>
          <p:cNvSpPr txBox="1"/>
          <p:nvPr/>
        </p:nvSpPr>
        <p:spPr>
          <a:xfrm>
            <a:off x="3990886" y="2092773"/>
            <a:ext cx="4862865" cy="571951"/>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init</a:t>
            </a:r>
            <a:r>
              <a:rPr b="0" i="0" lang="en-US" sz="1350" u="none" cap="none" strike="noStrike">
                <a:solidFill>
                  <a:schemeClr val="lt1"/>
                </a:solidFill>
                <a:latin typeface="Arial"/>
                <a:ea typeface="Arial"/>
                <a:cs typeface="Arial"/>
                <a:sym typeface="Arial"/>
              </a:rPr>
              <a:t> initializes local repo using configuration template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After executing, folder recognized as local Git repository</a:t>
            </a:r>
            <a:endParaRPr/>
          </a:p>
        </p:txBody>
      </p:sp>
      <p:sp>
        <p:nvSpPr>
          <p:cNvPr id="2521" name="Google Shape;2521;p2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21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i="1" lang="en-US"/>
              <a:t>git add</a:t>
            </a:r>
            <a:endParaRPr/>
          </a:p>
        </p:txBody>
      </p:sp>
      <p:sp>
        <p:nvSpPr>
          <p:cNvPr id="2527" name="Google Shape;2527;p218"/>
          <p:cNvSpPr txBox="1"/>
          <p:nvPr/>
        </p:nvSpPr>
        <p:spPr>
          <a:xfrm>
            <a:off x="3811424" y="1590712"/>
            <a:ext cx="5057738" cy="180305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add README.md</a:t>
            </a:r>
            <a:r>
              <a:rPr b="0" i="0" lang="en-US" sz="1350" u="none" cap="none" strike="noStrike">
                <a:solidFill>
                  <a:schemeClr val="lt1"/>
                </a:solidFill>
                <a:latin typeface="Arial"/>
                <a:ea typeface="Arial"/>
                <a:cs typeface="Arial"/>
                <a:sym typeface="Arial"/>
              </a:rPr>
              <a:t> “stages” the README.md file for commit in Git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Reminder – files in Git can be in 1 of 3 stages:</a:t>
            </a:r>
            <a:endParaRPr/>
          </a:p>
          <a:p>
            <a:pPr indent="-285750" lvl="1" marL="466650" marR="0" rtl="0" algn="l">
              <a:lnSpc>
                <a:spcPct val="100000"/>
              </a:lnSpc>
              <a:spcBef>
                <a:spcPts val="450"/>
              </a:spcBef>
              <a:spcAft>
                <a:spcPts val="0"/>
              </a:spcAft>
              <a:buClr>
                <a:schemeClr val="lt1"/>
              </a:buClr>
              <a:buSzPts val="1350"/>
              <a:buFont typeface="Courier New"/>
              <a:buChar char="o"/>
            </a:pPr>
            <a:r>
              <a:rPr b="0" i="0" lang="en-US" sz="1350" u="none" cap="none" strike="noStrike">
                <a:solidFill>
                  <a:schemeClr val="lt1"/>
                </a:solidFill>
                <a:latin typeface="Arial"/>
                <a:ea typeface="Arial"/>
                <a:cs typeface="Arial"/>
                <a:sym typeface="Arial"/>
              </a:rPr>
              <a:t>Modified – file changed but not yet staged or committed</a:t>
            </a:r>
            <a:endParaRPr/>
          </a:p>
          <a:p>
            <a:pPr indent="-285750" lvl="1" marL="466650" marR="0" rtl="0" algn="l">
              <a:lnSpc>
                <a:spcPct val="100000"/>
              </a:lnSpc>
              <a:spcBef>
                <a:spcPts val="450"/>
              </a:spcBef>
              <a:spcAft>
                <a:spcPts val="0"/>
              </a:spcAft>
              <a:buClr>
                <a:schemeClr val="lt1"/>
              </a:buClr>
              <a:buSzPts val="1350"/>
              <a:buFont typeface="Courier New"/>
              <a:buChar char="o"/>
            </a:pPr>
            <a:r>
              <a:rPr b="0" i="0" lang="en-US" sz="1350" u="none" cap="none" strike="noStrike">
                <a:solidFill>
                  <a:schemeClr val="lt1"/>
                </a:solidFill>
                <a:latin typeface="Arial"/>
                <a:ea typeface="Arial"/>
                <a:cs typeface="Arial"/>
                <a:sym typeface="Arial"/>
              </a:rPr>
              <a:t>Staged – file ready for commit</a:t>
            </a:r>
            <a:endParaRPr/>
          </a:p>
          <a:p>
            <a:pPr indent="-285750" lvl="1" marL="466650" marR="0" rtl="0" algn="l">
              <a:lnSpc>
                <a:spcPct val="100000"/>
              </a:lnSpc>
              <a:spcBef>
                <a:spcPts val="450"/>
              </a:spcBef>
              <a:spcAft>
                <a:spcPts val="0"/>
              </a:spcAft>
              <a:buClr>
                <a:schemeClr val="lt1"/>
              </a:buClr>
              <a:buSzPts val="1350"/>
              <a:buFont typeface="Courier New"/>
              <a:buChar char="o"/>
            </a:pPr>
            <a:r>
              <a:rPr b="0" i="0" lang="en-US" sz="1350" u="none" cap="none" strike="noStrike">
                <a:solidFill>
                  <a:schemeClr val="lt1"/>
                </a:solidFill>
                <a:latin typeface="Arial"/>
                <a:ea typeface="Arial"/>
                <a:cs typeface="Arial"/>
                <a:sym typeface="Arial"/>
              </a:rPr>
              <a:t>Committed – file changes persisted to local repo; ready for potential push to remote</a:t>
            </a:r>
            <a:endParaRPr/>
          </a:p>
        </p:txBody>
      </p:sp>
      <p:sp>
        <p:nvSpPr>
          <p:cNvPr id="2528" name="Google Shape;2528;p2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219"/>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i="1" lang="en-US"/>
              <a:t>git commit</a:t>
            </a:r>
            <a:endParaRPr/>
          </a:p>
        </p:txBody>
      </p:sp>
      <p:sp>
        <p:nvSpPr>
          <p:cNvPr id="2534" name="Google Shape;2534;p219"/>
          <p:cNvSpPr txBox="1"/>
          <p:nvPr/>
        </p:nvSpPr>
        <p:spPr>
          <a:xfrm>
            <a:off x="3854153" y="1856169"/>
            <a:ext cx="5015009" cy="146706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commit -m “&lt;commit message&gt;”</a:t>
            </a:r>
            <a:r>
              <a:rPr b="0" i="0" lang="en-US" sz="1350" u="none" cap="none" strike="noStrike">
                <a:solidFill>
                  <a:schemeClr val="lt1"/>
                </a:solidFill>
                <a:latin typeface="Arial"/>
                <a:ea typeface="Arial"/>
                <a:cs typeface="Arial"/>
                <a:sym typeface="Arial"/>
              </a:rPr>
              <a:t> persists staged files to local repo</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-m flag used to specify message to attach to current commit snapshot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At this stage, file changes are persisted locally but not yet remotely</a:t>
            </a:r>
            <a:endParaRPr/>
          </a:p>
        </p:txBody>
      </p:sp>
      <p:sp>
        <p:nvSpPr>
          <p:cNvPr id="2535" name="Google Shape;2535;p2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22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i="1" lang="en-US"/>
              <a:t>git remote add</a:t>
            </a:r>
            <a:endParaRPr/>
          </a:p>
        </p:txBody>
      </p:sp>
      <p:sp>
        <p:nvSpPr>
          <p:cNvPr id="2541" name="Google Shape;2541;p220"/>
          <p:cNvSpPr txBox="1"/>
          <p:nvPr/>
        </p:nvSpPr>
        <p:spPr>
          <a:xfrm>
            <a:off x="3862699" y="1619566"/>
            <a:ext cx="5014169" cy="1946687"/>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remote add origin &lt;HTTPS URL to repository&gt;</a:t>
            </a:r>
            <a:r>
              <a:rPr b="0" i="0" lang="en-US" sz="1350" u="none" cap="none" strike="noStrike">
                <a:solidFill>
                  <a:schemeClr val="lt1"/>
                </a:solidFill>
                <a:latin typeface="Arial"/>
                <a:ea typeface="Arial"/>
                <a:cs typeface="Arial"/>
                <a:sym typeface="Arial"/>
              </a:rPr>
              <a:t> used to add remote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Configures link between local and remote at hosting provider</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If target remote is a private repo, will required additional security</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 use a personal access token (with GitHub) or leverage SSH</a:t>
            </a:r>
            <a:endParaRPr/>
          </a:p>
        </p:txBody>
      </p:sp>
      <p:sp>
        <p:nvSpPr>
          <p:cNvPr id="2542" name="Google Shape;2542;p2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22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i="1" lang="en-US"/>
              <a:t>git push</a:t>
            </a:r>
            <a:endParaRPr/>
          </a:p>
        </p:txBody>
      </p:sp>
      <p:sp>
        <p:nvSpPr>
          <p:cNvPr id="2548" name="Google Shape;2548;p221"/>
          <p:cNvSpPr txBox="1"/>
          <p:nvPr/>
        </p:nvSpPr>
        <p:spPr>
          <a:xfrm>
            <a:off x="3896882" y="1590712"/>
            <a:ext cx="4972281" cy="180305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push -u origin main</a:t>
            </a:r>
            <a:r>
              <a:rPr b="0" i="0" lang="en-US" sz="1350" u="none" cap="none" strike="noStrike">
                <a:solidFill>
                  <a:schemeClr val="lt1"/>
                </a:solidFill>
                <a:latin typeface="Arial"/>
                <a:ea typeface="Arial"/>
                <a:cs typeface="Arial"/>
                <a:sym typeface="Arial"/>
              </a:rPr>
              <a:t> used to persist branch and changes to remote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 used to specify “upstream” (or remote) branch target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origin is reference name for remote repo</a:t>
            </a:r>
            <a:endParaRPr/>
          </a:p>
          <a:p>
            <a:pPr indent="-285750" lvl="1" marL="366750" marR="0" rtl="0" algn="l">
              <a:lnSpc>
                <a:spcPct val="100000"/>
              </a:lnSpc>
              <a:spcBef>
                <a:spcPts val="45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main</a:t>
            </a:r>
            <a:r>
              <a:rPr b="0" i="0" lang="en-US" sz="1350" u="none" cap="none" strike="noStrike">
                <a:solidFill>
                  <a:schemeClr val="lt1"/>
                </a:solidFill>
                <a:latin typeface="Arial"/>
                <a:ea typeface="Arial"/>
                <a:cs typeface="Arial"/>
                <a:sym typeface="Arial"/>
              </a:rPr>
              <a:t> is name of branch to push</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Again, if private repo, will require additional security to complete</a:t>
            </a:r>
            <a:endParaRPr/>
          </a:p>
        </p:txBody>
      </p:sp>
      <p:sp>
        <p:nvSpPr>
          <p:cNvPr id="2549" name="Google Shape;2549;p2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22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i="1" lang="en-US"/>
              <a:t>git clone</a:t>
            </a:r>
            <a:endParaRPr/>
          </a:p>
        </p:txBody>
      </p:sp>
      <p:sp>
        <p:nvSpPr>
          <p:cNvPr id="2555" name="Google Shape;2555;p222"/>
          <p:cNvSpPr txBox="1"/>
          <p:nvPr/>
        </p:nvSpPr>
        <p:spPr>
          <a:xfrm>
            <a:off x="3879791" y="1960045"/>
            <a:ext cx="4989372"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For initial pull of repository from remote (e.g., GitHub) to local, use </a:t>
            </a:r>
            <a:r>
              <a:rPr b="0" i="1" lang="en-US" sz="1350" u="none" cap="none" strike="noStrike">
                <a:solidFill>
                  <a:schemeClr val="lt1"/>
                </a:solidFill>
                <a:latin typeface="Arial"/>
                <a:ea typeface="Arial"/>
                <a:cs typeface="Arial"/>
                <a:sym typeface="Arial"/>
              </a:rPr>
              <a:t>git clone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Create and/or navigate to folder where new repo folder should exist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Format is </a:t>
            </a:r>
            <a:r>
              <a:rPr b="0" i="1" lang="en-US" sz="1350" u="none" cap="none" strike="noStrike">
                <a:solidFill>
                  <a:schemeClr val="lt1"/>
                </a:solidFill>
                <a:latin typeface="Arial"/>
                <a:ea typeface="Arial"/>
                <a:cs typeface="Arial"/>
                <a:sym typeface="Arial"/>
              </a:rPr>
              <a:t>git clone &lt;HTTPS URL to repository&gt;</a:t>
            </a:r>
            <a:endParaRPr/>
          </a:p>
        </p:txBody>
      </p:sp>
      <p:sp>
        <p:nvSpPr>
          <p:cNvPr id="2556" name="Google Shape;2556;p2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223"/>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i="1" lang="en-US"/>
              <a:t>git clone</a:t>
            </a:r>
            <a:endParaRPr/>
          </a:p>
        </p:txBody>
      </p:sp>
      <p:sp>
        <p:nvSpPr>
          <p:cNvPr id="2562" name="Google Shape;2562;p223"/>
          <p:cNvSpPr txBox="1"/>
          <p:nvPr/>
        </p:nvSpPr>
        <p:spPr>
          <a:xfrm>
            <a:off x="3922520" y="1856170"/>
            <a:ext cx="4938938"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If repo is private, user will need to be granted access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Public repos can be cloned without additional access being granted</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Upon completion, new folder will contain local snapshot of remote repo</a:t>
            </a:r>
            <a:endParaRPr b="0" i="1" sz="1350" u="none" cap="none" strike="noStrike">
              <a:solidFill>
                <a:schemeClr val="lt1"/>
              </a:solidFill>
              <a:latin typeface="Arial"/>
              <a:ea typeface="Arial"/>
              <a:cs typeface="Arial"/>
              <a:sym typeface="Arial"/>
            </a:endParaRPr>
          </a:p>
        </p:txBody>
      </p:sp>
      <p:sp>
        <p:nvSpPr>
          <p:cNvPr id="2563" name="Google Shape;2563;p2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22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i="1" lang="en-US"/>
              <a:t>git clone</a:t>
            </a:r>
            <a:endParaRPr/>
          </a:p>
        </p:txBody>
      </p:sp>
      <p:sp>
        <p:nvSpPr>
          <p:cNvPr id="2569" name="Google Shape;2569;p224"/>
          <p:cNvSpPr txBox="1"/>
          <p:nvPr/>
        </p:nvSpPr>
        <p:spPr>
          <a:xfrm>
            <a:off x="3854153" y="1856170"/>
            <a:ext cx="5007305" cy="507831"/>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On repo “home page” in GitHub, clone repository URL can be found/copied using the “Code” dropdown</a:t>
            </a:r>
            <a:endParaRPr b="0" i="1" sz="1350" u="none" cap="none" strike="noStrike">
              <a:solidFill>
                <a:schemeClr val="lt1"/>
              </a:solidFill>
              <a:latin typeface="Arial"/>
              <a:ea typeface="Arial"/>
              <a:cs typeface="Arial"/>
              <a:sym typeface="Arial"/>
            </a:endParaRPr>
          </a:p>
        </p:txBody>
      </p:sp>
      <p:pic>
        <p:nvPicPr>
          <p:cNvPr id="2570" name="Google Shape;2570;p224"/>
          <p:cNvPicPr preferRelativeResize="0"/>
          <p:nvPr/>
        </p:nvPicPr>
        <p:blipFill rotWithShape="1">
          <a:blip r:embed="rId3">
            <a:alphaModFix/>
          </a:blip>
          <a:srcRect b="0" l="0" r="0" t="0"/>
          <a:stretch/>
        </p:blipFill>
        <p:spPr>
          <a:xfrm>
            <a:off x="5709863" y="2641619"/>
            <a:ext cx="2251481" cy="2129585"/>
          </a:xfrm>
          <a:prstGeom prst="rect">
            <a:avLst/>
          </a:prstGeom>
          <a:noFill/>
          <a:ln>
            <a:noFill/>
          </a:ln>
        </p:spPr>
      </p:pic>
      <p:sp>
        <p:nvSpPr>
          <p:cNvPr id="2571" name="Google Shape;2571;p2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Pivoting mid-development</a:t>
            </a:r>
            <a:endParaRPr/>
          </a:p>
        </p:txBody>
      </p:sp>
      <p:sp>
        <p:nvSpPr>
          <p:cNvPr id="435" name="Google Shape;435;p23"/>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Principle: An agile, iterative process can allow a project to pivot in small or large degree, mid-process, without excessive cost of time or resources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Key aspects:</a:t>
            </a:r>
            <a:endParaRPr/>
          </a:p>
          <a:p>
            <a:pPr indent="-285750" lvl="0" marL="514350" rtl="0" algn="l">
              <a:lnSpc>
                <a:spcPct val="100000"/>
              </a:lnSpc>
              <a:spcBef>
                <a:spcPts val="0"/>
              </a:spcBef>
              <a:spcAft>
                <a:spcPts val="0"/>
              </a:spcAft>
              <a:buClr>
                <a:schemeClr val="dk1"/>
              </a:buClr>
              <a:buSzPts val="1300"/>
              <a:buFont typeface="Arial"/>
              <a:buChar char="●"/>
            </a:pPr>
            <a:r>
              <a:rPr lang="en-US"/>
              <a:t>Manage to meet business goals, due dates and budgets. Be willing to change requirements to fit these, not the other way around.</a:t>
            </a:r>
            <a:endParaRPr/>
          </a:p>
          <a:p>
            <a:pPr indent="-285750" lvl="0" marL="514350" rtl="0" algn="l">
              <a:lnSpc>
                <a:spcPct val="100000"/>
              </a:lnSpc>
              <a:spcBef>
                <a:spcPts val="0"/>
              </a:spcBef>
              <a:spcAft>
                <a:spcPts val="0"/>
              </a:spcAft>
              <a:buClr>
                <a:schemeClr val="dk1"/>
              </a:buClr>
              <a:buSzPts val="1300"/>
              <a:buFont typeface="Arial"/>
              <a:buChar char="●"/>
            </a:pPr>
            <a:r>
              <a:rPr lang="en-US"/>
              <a:t>Learn as you go; be adaptable to new or changing business needs that become clear only after development begins.</a:t>
            </a:r>
            <a:endParaRPr/>
          </a:p>
          <a:p>
            <a:pPr indent="-285750" lvl="0" marL="514350" rtl="0" algn="l">
              <a:lnSpc>
                <a:spcPct val="100000"/>
              </a:lnSpc>
              <a:spcBef>
                <a:spcPts val="0"/>
              </a:spcBef>
              <a:spcAft>
                <a:spcPts val="0"/>
              </a:spcAft>
              <a:buClr>
                <a:schemeClr val="dk1"/>
              </a:buClr>
              <a:buSzPts val="1300"/>
              <a:buFont typeface="Arial"/>
              <a:buChar char="●"/>
            </a:pPr>
            <a:r>
              <a:rPr lang="en-US"/>
              <a:t>Analyze existing implementations frequently to determine that they are meeting business goals.</a:t>
            </a:r>
            <a:endParaRPr/>
          </a:p>
        </p:txBody>
      </p:sp>
      <p:sp>
        <p:nvSpPr>
          <p:cNvPr id="436" name="Google Shape;436;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225"/>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i="1" lang="en-US"/>
              <a:t>git pull</a:t>
            </a:r>
            <a:endParaRPr/>
          </a:p>
        </p:txBody>
      </p:sp>
      <p:sp>
        <p:nvSpPr>
          <p:cNvPr id="2577" name="Google Shape;2577;p225"/>
          <p:cNvSpPr txBox="1"/>
          <p:nvPr/>
        </p:nvSpPr>
        <p:spPr>
          <a:xfrm>
            <a:off x="3862699" y="1648420"/>
            <a:ext cx="5029581" cy="1674817"/>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Local repository can be refreshed from remote (as required)</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Canonical use case is updating local version of shared branch with others’ changes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With branch checked out locally, use </a:t>
            </a:r>
            <a:r>
              <a:rPr b="0" i="1" lang="en-US" sz="1350" u="none" cap="none" strike="noStrike">
                <a:solidFill>
                  <a:schemeClr val="lt1"/>
                </a:solidFill>
                <a:latin typeface="Arial"/>
                <a:ea typeface="Arial"/>
                <a:cs typeface="Arial"/>
                <a:sym typeface="Arial"/>
              </a:rPr>
              <a:t>git pull origin &lt;branch name&gt;</a:t>
            </a:r>
            <a:r>
              <a:rPr b="0" i="0" lang="en-US" sz="1350" u="none" cap="none" strike="noStrike">
                <a:solidFill>
                  <a:schemeClr val="lt1"/>
                </a:solidFill>
                <a:latin typeface="Arial"/>
                <a:ea typeface="Arial"/>
                <a:cs typeface="Arial"/>
                <a:sym typeface="Arial"/>
              </a:rPr>
              <a:t> or </a:t>
            </a:r>
            <a:r>
              <a:rPr b="0" i="1" lang="en-US" sz="1350" u="none" cap="none" strike="noStrike">
                <a:solidFill>
                  <a:schemeClr val="lt1"/>
                </a:solidFill>
                <a:latin typeface="Arial"/>
                <a:ea typeface="Arial"/>
                <a:cs typeface="Arial"/>
                <a:sym typeface="Arial"/>
              </a:rPr>
              <a:t>git pull</a:t>
            </a:r>
            <a:r>
              <a:rPr b="0" i="0" lang="en-US" sz="1350" u="none" cap="none" strike="noStrike">
                <a:solidFill>
                  <a:schemeClr val="lt1"/>
                </a:solidFill>
                <a:latin typeface="Arial"/>
                <a:ea typeface="Arial"/>
                <a:cs typeface="Arial"/>
                <a:sym typeface="Arial"/>
              </a:rPr>
              <a:t> (which will default to currently checked out branch name)</a:t>
            </a:r>
            <a:endParaRPr/>
          </a:p>
        </p:txBody>
      </p:sp>
      <p:sp>
        <p:nvSpPr>
          <p:cNvPr id="2578" name="Google Shape;2578;p2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226"/>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Lab</a:t>
            </a:r>
            <a:endParaRPr/>
          </a:p>
        </p:txBody>
      </p:sp>
      <p:sp>
        <p:nvSpPr>
          <p:cNvPr id="2585" name="Google Shape;2585;p2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22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Branching in Git</a:t>
            </a:r>
            <a:endParaRPr/>
          </a:p>
        </p:txBody>
      </p:sp>
      <p:sp>
        <p:nvSpPr>
          <p:cNvPr id="2591" name="Google Shape;2591;p227"/>
          <p:cNvSpPr txBox="1"/>
          <p:nvPr/>
        </p:nvSpPr>
        <p:spPr>
          <a:xfrm>
            <a:off x="3896882" y="1856170"/>
            <a:ext cx="4995398" cy="146706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Branches provide segregated snapshots of the codebase for parallel workstreams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Often, branches created from mainline for development of a specific feature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Structured process used to merge branches back into mainline</a:t>
            </a:r>
            <a:endParaRPr/>
          </a:p>
        </p:txBody>
      </p:sp>
      <p:sp>
        <p:nvSpPr>
          <p:cNvPr id="2592" name="Google Shape;2592;p2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22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Branching in Git</a:t>
            </a:r>
            <a:endParaRPr/>
          </a:p>
        </p:txBody>
      </p:sp>
      <p:sp>
        <p:nvSpPr>
          <p:cNvPr id="2598" name="Google Shape;2598;p228"/>
          <p:cNvSpPr txBox="1"/>
          <p:nvPr/>
        </p:nvSpPr>
        <p:spPr>
          <a:xfrm>
            <a:off x="3819970" y="1960045"/>
            <a:ext cx="5080016"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t>
            </a:r>
            <a:r>
              <a:rPr b="0" i="1" lang="en-US" sz="1350" u="none" cap="none" strike="noStrike">
                <a:solidFill>
                  <a:schemeClr val="lt1"/>
                </a:solidFill>
                <a:latin typeface="Arial"/>
                <a:ea typeface="Arial"/>
                <a:cs typeface="Arial"/>
                <a:sym typeface="Arial"/>
              </a:rPr>
              <a:t>git checkout –b &lt;branch name&gt;</a:t>
            </a:r>
            <a:r>
              <a:rPr b="0" i="0" lang="en-US" sz="1350" u="none" cap="none" strike="noStrike">
                <a:solidFill>
                  <a:schemeClr val="lt1"/>
                </a:solidFill>
                <a:latin typeface="Arial"/>
                <a:ea typeface="Arial"/>
                <a:cs typeface="Arial"/>
                <a:sym typeface="Arial"/>
              </a:rPr>
              <a:t> in local working directory to create new branch</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t>
            </a:r>
            <a:r>
              <a:rPr b="0" i="1" lang="en-US" sz="1350" u="none" cap="none" strike="noStrike">
                <a:solidFill>
                  <a:schemeClr val="lt1"/>
                </a:solidFill>
                <a:latin typeface="Arial"/>
                <a:ea typeface="Arial"/>
                <a:cs typeface="Arial"/>
                <a:sym typeface="Arial"/>
              </a:rPr>
              <a:t>git push –u origin &lt;branch name&gt;</a:t>
            </a:r>
            <a:r>
              <a:rPr b="0" i="0" lang="en-US" sz="1350" u="none" cap="none" strike="noStrike">
                <a:solidFill>
                  <a:schemeClr val="lt1"/>
                </a:solidFill>
                <a:latin typeface="Arial"/>
                <a:ea typeface="Arial"/>
                <a:cs typeface="Arial"/>
                <a:sym typeface="Arial"/>
              </a:rPr>
              <a:t> to push branch to remote for tracking</a:t>
            </a:r>
            <a:endParaRPr/>
          </a:p>
          <a:p>
            <a:pPr indent="-285750" lvl="1" marL="366750" marR="0" rtl="0" algn="l">
              <a:lnSpc>
                <a:spcPct val="100000"/>
              </a:lnSpc>
              <a:spcBef>
                <a:spcPts val="45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branch --list</a:t>
            </a:r>
            <a:r>
              <a:rPr b="0" i="0" lang="en-US" sz="1350" u="none" cap="none" strike="noStrike">
                <a:solidFill>
                  <a:schemeClr val="lt1"/>
                </a:solidFill>
                <a:latin typeface="Arial"/>
                <a:ea typeface="Arial"/>
                <a:cs typeface="Arial"/>
                <a:sym typeface="Arial"/>
              </a:rPr>
              <a:t> used to list existing branches</a:t>
            </a:r>
            <a:endParaRPr/>
          </a:p>
        </p:txBody>
      </p:sp>
      <p:sp>
        <p:nvSpPr>
          <p:cNvPr id="2599" name="Google Shape;2599;p2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229"/>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Branching in Git</a:t>
            </a:r>
            <a:endParaRPr/>
          </a:p>
        </p:txBody>
      </p:sp>
      <p:sp>
        <p:nvSpPr>
          <p:cNvPr id="2605" name="Google Shape;2605;p229"/>
          <p:cNvSpPr txBox="1"/>
          <p:nvPr/>
        </p:nvSpPr>
        <p:spPr>
          <a:xfrm>
            <a:off x="3982340" y="2092772"/>
            <a:ext cx="4925351" cy="987450"/>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checkout &lt;branch name&gt;</a:t>
            </a:r>
            <a:r>
              <a:rPr b="0" i="0" lang="en-US" sz="1350" u="none" cap="none" strike="noStrike">
                <a:solidFill>
                  <a:schemeClr val="lt1"/>
                </a:solidFill>
                <a:latin typeface="Arial"/>
                <a:ea typeface="Arial"/>
                <a:cs typeface="Arial"/>
                <a:sym typeface="Arial"/>
              </a:rPr>
              <a:t> used to switch to different local branch</a:t>
            </a:r>
            <a:endParaRPr/>
          </a:p>
          <a:p>
            <a:pPr indent="-285750" lvl="1" marL="366750" marR="0" rtl="0" algn="l">
              <a:lnSpc>
                <a:spcPct val="100000"/>
              </a:lnSpc>
              <a:spcBef>
                <a:spcPts val="45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fetch</a:t>
            </a:r>
            <a:r>
              <a:rPr b="0" i="0" lang="en-US" sz="1350" u="none" cap="none" strike="noStrike">
                <a:solidFill>
                  <a:schemeClr val="lt1"/>
                </a:solidFill>
                <a:latin typeface="Arial"/>
                <a:ea typeface="Arial"/>
                <a:cs typeface="Arial"/>
                <a:sym typeface="Arial"/>
              </a:rPr>
              <a:t> used to refresh local list with list of newly added remote branches</a:t>
            </a:r>
            <a:endParaRPr/>
          </a:p>
        </p:txBody>
      </p:sp>
      <p:sp>
        <p:nvSpPr>
          <p:cNvPr id="2606" name="Google Shape;2606;p2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23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Making Code Changes</a:t>
            </a:r>
            <a:endParaRPr/>
          </a:p>
        </p:txBody>
      </p:sp>
      <p:sp>
        <p:nvSpPr>
          <p:cNvPr id="2612" name="Google Shape;2612;p230"/>
          <p:cNvSpPr txBox="1"/>
          <p:nvPr/>
        </p:nvSpPr>
        <p:spPr>
          <a:xfrm>
            <a:off x="3845607" y="1960044"/>
            <a:ext cx="5038967" cy="1051570"/>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Checkout target branch for development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Make necessary code changes – including adds, updates or deletes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t>
            </a:r>
            <a:r>
              <a:rPr b="0" i="1" lang="en-US" sz="1350" u="none" cap="none" strike="noStrike">
                <a:solidFill>
                  <a:schemeClr val="lt1"/>
                </a:solidFill>
                <a:latin typeface="Arial"/>
                <a:ea typeface="Arial"/>
                <a:cs typeface="Arial"/>
                <a:sym typeface="Arial"/>
              </a:rPr>
              <a:t>git status</a:t>
            </a:r>
            <a:r>
              <a:rPr b="0" i="0" lang="en-US" sz="1350" u="none" cap="none" strike="noStrike">
                <a:solidFill>
                  <a:schemeClr val="lt1"/>
                </a:solidFill>
                <a:latin typeface="Arial"/>
                <a:ea typeface="Arial"/>
                <a:cs typeface="Arial"/>
                <a:sym typeface="Arial"/>
              </a:rPr>
              <a:t> to see the state of files in the current branch</a:t>
            </a:r>
            <a:endParaRPr/>
          </a:p>
        </p:txBody>
      </p:sp>
      <p:sp>
        <p:nvSpPr>
          <p:cNvPr id="2613" name="Google Shape;2613;p2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23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Making Code Changes</a:t>
            </a:r>
            <a:endParaRPr/>
          </a:p>
        </p:txBody>
      </p:sp>
      <p:sp>
        <p:nvSpPr>
          <p:cNvPr id="2619" name="Google Shape;2619;p231"/>
          <p:cNvSpPr txBox="1"/>
          <p:nvPr/>
        </p:nvSpPr>
        <p:spPr>
          <a:xfrm>
            <a:off x="3956703" y="1856169"/>
            <a:ext cx="4927871"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t>
            </a:r>
            <a:r>
              <a:rPr b="0" i="1" lang="en-US" sz="1350" u="none" cap="none" strike="noStrike">
                <a:solidFill>
                  <a:schemeClr val="lt1"/>
                </a:solidFill>
                <a:latin typeface="Arial"/>
                <a:ea typeface="Arial"/>
                <a:cs typeface="Arial"/>
                <a:sym typeface="Arial"/>
              </a:rPr>
              <a:t>git add</a:t>
            </a:r>
            <a:r>
              <a:rPr b="0" i="0" lang="en-US" sz="1350" u="none" cap="none" strike="noStrike">
                <a:solidFill>
                  <a:schemeClr val="lt1"/>
                </a:solidFill>
                <a:latin typeface="Arial"/>
                <a:ea typeface="Arial"/>
                <a:cs typeface="Arial"/>
                <a:sym typeface="Arial"/>
              </a:rPr>
              <a:t> to stage changes for push to remote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Either </a:t>
            </a:r>
            <a:r>
              <a:rPr b="0" i="1" lang="en-US" sz="1350" u="none" cap="none" strike="noStrike">
                <a:solidFill>
                  <a:schemeClr val="lt1"/>
                </a:solidFill>
                <a:latin typeface="Arial"/>
                <a:ea typeface="Arial"/>
                <a:cs typeface="Arial"/>
                <a:sym typeface="Arial"/>
              </a:rPr>
              <a:t>git add &lt;filename&gt;</a:t>
            </a:r>
            <a:r>
              <a:rPr b="0" i="0" lang="en-US" sz="1350" u="none" cap="none" strike="noStrike">
                <a:solidFill>
                  <a:schemeClr val="lt1"/>
                </a:solidFill>
                <a:latin typeface="Arial"/>
                <a:ea typeface="Arial"/>
                <a:cs typeface="Arial"/>
                <a:sym typeface="Arial"/>
              </a:rPr>
              <a:t> or </a:t>
            </a:r>
            <a:r>
              <a:rPr b="0" i="1" lang="en-US" sz="1350" u="none" cap="none" strike="noStrike">
                <a:solidFill>
                  <a:schemeClr val="lt1"/>
                </a:solidFill>
                <a:latin typeface="Arial"/>
                <a:ea typeface="Arial"/>
                <a:cs typeface="Arial"/>
                <a:sym typeface="Arial"/>
              </a:rPr>
              <a:t>git add –A</a:t>
            </a:r>
            <a:r>
              <a:rPr b="0" i="0" lang="en-US" sz="1350" u="none" cap="none" strike="noStrike">
                <a:solidFill>
                  <a:schemeClr val="lt1"/>
                </a:solidFill>
                <a:latin typeface="Arial"/>
                <a:ea typeface="Arial"/>
                <a:cs typeface="Arial"/>
                <a:sym typeface="Arial"/>
              </a:rPr>
              <a:t> (for all updates in directory)</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t>
            </a:r>
            <a:r>
              <a:rPr b="0" i="1" lang="en-US" sz="1350" u="none" cap="none" strike="noStrike">
                <a:solidFill>
                  <a:schemeClr val="lt1"/>
                </a:solidFill>
                <a:latin typeface="Arial"/>
                <a:ea typeface="Arial"/>
                <a:cs typeface="Arial"/>
                <a:sym typeface="Arial"/>
              </a:rPr>
              <a:t>git status</a:t>
            </a:r>
            <a:r>
              <a:rPr b="0" i="0" lang="en-US" sz="1350" u="none" cap="none" strike="noStrike">
                <a:solidFill>
                  <a:schemeClr val="lt1"/>
                </a:solidFill>
                <a:latin typeface="Arial"/>
                <a:ea typeface="Arial"/>
                <a:cs typeface="Arial"/>
                <a:sym typeface="Arial"/>
              </a:rPr>
              <a:t> to check status of modified vs. staged artifacts</a:t>
            </a:r>
            <a:endParaRPr/>
          </a:p>
        </p:txBody>
      </p:sp>
      <p:sp>
        <p:nvSpPr>
          <p:cNvPr id="2620" name="Google Shape;2620;p2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23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Making Code Changes</a:t>
            </a:r>
            <a:endParaRPr/>
          </a:p>
        </p:txBody>
      </p:sp>
      <p:sp>
        <p:nvSpPr>
          <p:cNvPr id="2626" name="Google Shape;2626;p232"/>
          <p:cNvSpPr txBox="1"/>
          <p:nvPr/>
        </p:nvSpPr>
        <p:spPr>
          <a:xfrm>
            <a:off x="3990887" y="1960044"/>
            <a:ext cx="4585468"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 unstage 1 or more files, use </a:t>
            </a:r>
            <a:r>
              <a:rPr b="0" i="1" lang="en-US" sz="1350" u="none" cap="none" strike="noStrike">
                <a:solidFill>
                  <a:schemeClr val="lt1"/>
                </a:solidFill>
                <a:latin typeface="Arial"/>
                <a:ea typeface="Arial"/>
                <a:cs typeface="Arial"/>
                <a:sym typeface="Arial"/>
              </a:rPr>
              <a:t>git restore --staged &lt;file or wildcard pattern&gt;</a:t>
            </a:r>
            <a:endParaRPr/>
          </a:p>
          <a:p>
            <a:pPr indent="-285750" lvl="1" marL="366750" marR="0" rtl="0" algn="l">
              <a:lnSpc>
                <a:spcPct val="100000"/>
              </a:lnSpc>
              <a:spcBef>
                <a:spcPts val="45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restore --staged .</a:t>
            </a:r>
            <a:r>
              <a:rPr b="0" i="0" lang="en-US" sz="1350" u="none" cap="none" strike="noStrike">
                <a:solidFill>
                  <a:schemeClr val="lt1"/>
                </a:solidFill>
                <a:latin typeface="Arial"/>
                <a:ea typeface="Arial"/>
                <a:cs typeface="Arial"/>
                <a:sym typeface="Arial"/>
              </a:rPr>
              <a:t> used to unstage current directory</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t>
            </a:r>
            <a:r>
              <a:rPr b="0" i="1" lang="en-US" sz="1350" u="none" cap="none" strike="noStrike">
                <a:solidFill>
                  <a:schemeClr val="lt1"/>
                </a:solidFill>
                <a:latin typeface="Arial"/>
                <a:ea typeface="Arial"/>
                <a:cs typeface="Arial"/>
                <a:sym typeface="Arial"/>
              </a:rPr>
              <a:t>git add</a:t>
            </a:r>
            <a:r>
              <a:rPr b="0" i="0" lang="en-US" sz="1350" u="none" cap="none" strike="noStrike">
                <a:solidFill>
                  <a:schemeClr val="lt1"/>
                </a:solidFill>
                <a:latin typeface="Arial"/>
                <a:ea typeface="Arial"/>
                <a:cs typeface="Arial"/>
                <a:sym typeface="Arial"/>
              </a:rPr>
              <a:t> to restage</a:t>
            </a:r>
            <a:endParaRPr/>
          </a:p>
        </p:txBody>
      </p:sp>
      <p:sp>
        <p:nvSpPr>
          <p:cNvPr id="2627" name="Google Shape;2627;p2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233"/>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Pushing to Remote</a:t>
            </a:r>
            <a:endParaRPr/>
          </a:p>
        </p:txBody>
      </p:sp>
      <p:sp>
        <p:nvSpPr>
          <p:cNvPr id="2633" name="Google Shape;2633;p233"/>
          <p:cNvSpPr txBox="1"/>
          <p:nvPr/>
        </p:nvSpPr>
        <p:spPr>
          <a:xfrm>
            <a:off x="3990886" y="1619566"/>
            <a:ext cx="4623995" cy="153118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Committed files are pushed to remote using </a:t>
            </a:r>
            <a:r>
              <a:rPr b="0" i="1" lang="en-US" sz="1350" u="none" cap="none" strike="noStrike">
                <a:solidFill>
                  <a:schemeClr val="lt1"/>
                </a:solidFill>
                <a:latin typeface="Arial"/>
                <a:ea typeface="Arial"/>
                <a:cs typeface="Arial"/>
                <a:sym typeface="Arial"/>
              </a:rPr>
              <a:t>git push</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Format is </a:t>
            </a:r>
            <a:r>
              <a:rPr b="0" i="1" lang="en-US" sz="1350" u="none" cap="none" strike="noStrike">
                <a:solidFill>
                  <a:schemeClr val="lt1"/>
                </a:solidFill>
                <a:latin typeface="Arial"/>
                <a:ea typeface="Arial"/>
                <a:cs typeface="Arial"/>
                <a:sym typeface="Arial"/>
              </a:rPr>
              <a:t>git push origin &lt;branch name&gt;</a:t>
            </a:r>
            <a:r>
              <a:rPr b="0" i="0" lang="en-US" sz="1350" u="none" cap="none" strike="noStrike">
                <a:solidFill>
                  <a:schemeClr val="lt1"/>
                </a:solidFill>
                <a:latin typeface="Arial"/>
                <a:ea typeface="Arial"/>
                <a:cs typeface="Arial"/>
                <a:sym typeface="Arial"/>
              </a:rPr>
              <a:t> or </a:t>
            </a:r>
            <a:r>
              <a:rPr b="0" i="1" lang="en-US" sz="1350" u="none" cap="none" strike="noStrike">
                <a:solidFill>
                  <a:schemeClr val="lt1"/>
                </a:solidFill>
                <a:latin typeface="Arial"/>
                <a:ea typeface="Arial"/>
                <a:cs typeface="Arial"/>
                <a:sym typeface="Arial"/>
              </a:rPr>
              <a:t>git push</a:t>
            </a:r>
            <a:r>
              <a:rPr b="0" i="0" lang="en-US" sz="1350" u="none" cap="none" strike="noStrike">
                <a:solidFill>
                  <a:schemeClr val="lt1"/>
                </a:solidFill>
                <a:latin typeface="Arial"/>
                <a:ea typeface="Arial"/>
                <a:cs typeface="Arial"/>
                <a:sym typeface="Arial"/>
              </a:rPr>
              <a:t> (to push to currently checked out branch in remote)</a:t>
            </a:r>
            <a:endParaRPr b="0" i="1" sz="1350" u="none" cap="none" strike="noStrike">
              <a:solidFill>
                <a:schemeClr val="lt1"/>
              </a:solidFill>
              <a:latin typeface="Arial"/>
              <a:ea typeface="Arial"/>
              <a:cs typeface="Arial"/>
              <a:sym typeface="Arial"/>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User will need permissions on repo to push</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May be prompted for credentials with hosting provider to complete</a:t>
            </a:r>
            <a:endParaRPr/>
          </a:p>
        </p:txBody>
      </p:sp>
      <p:sp>
        <p:nvSpPr>
          <p:cNvPr id="2634" name="Google Shape;2634;p2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p23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Pushing to Remote</a:t>
            </a:r>
            <a:endParaRPr/>
          </a:p>
        </p:txBody>
      </p:sp>
      <p:sp>
        <p:nvSpPr>
          <p:cNvPr id="2640" name="Google Shape;2640;p234"/>
          <p:cNvSpPr txBox="1"/>
          <p:nvPr/>
        </p:nvSpPr>
        <p:spPr>
          <a:xfrm>
            <a:off x="3854153" y="1960044"/>
            <a:ext cx="4722201" cy="843821"/>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 prep staged files for push to remote, use </a:t>
            </a:r>
            <a:r>
              <a:rPr b="0" i="1" lang="en-US" sz="1350" u="none" cap="none" strike="noStrike">
                <a:solidFill>
                  <a:schemeClr val="lt1"/>
                </a:solidFill>
                <a:latin typeface="Arial"/>
                <a:ea typeface="Arial"/>
                <a:cs typeface="Arial"/>
                <a:sym typeface="Arial"/>
              </a:rPr>
              <a:t>git commit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Format is </a:t>
            </a:r>
            <a:r>
              <a:rPr b="0" i="1" lang="en-US" sz="1350" u="none" cap="none" strike="noStrike">
                <a:solidFill>
                  <a:schemeClr val="lt1"/>
                </a:solidFill>
                <a:latin typeface="Arial"/>
                <a:ea typeface="Arial"/>
                <a:cs typeface="Arial"/>
                <a:sym typeface="Arial"/>
              </a:rPr>
              <a:t>git commit -m &lt;commit message&gt;</a:t>
            </a:r>
            <a:endParaRPr/>
          </a:p>
          <a:p>
            <a:pPr indent="-285750" lvl="1" marL="366750" marR="0" rtl="0" algn="l">
              <a:lnSpc>
                <a:spcPct val="100000"/>
              </a:lnSpc>
              <a:spcBef>
                <a:spcPts val="450"/>
              </a:spcBef>
              <a:spcAft>
                <a:spcPts val="0"/>
              </a:spcAft>
              <a:buClr>
                <a:schemeClr val="lt1"/>
              </a:buClr>
              <a:buSzPts val="1350"/>
              <a:buFont typeface="Arial"/>
              <a:buChar char="●"/>
            </a:pPr>
            <a:r>
              <a:rPr b="0" i="1" lang="en-US" sz="1350" u="none" cap="none" strike="noStrike">
                <a:solidFill>
                  <a:schemeClr val="lt1"/>
                </a:solidFill>
                <a:latin typeface="Arial"/>
                <a:ea typeface="Arial"/>
                <a:cs typeface="Arial"/>
                <a:sym typeface="Arial"/>
              </a:rPr>
              <a:t>git status</a:t>
            </a:r>
            <a:r>
              <a:rPr b="0" i="0" lang="en-US" sz="1350" u="none" cap="none" strike="noStrike">
                <a:solidFill>
                  <a:schemeClr val="lt1"/>
                </a:solidFill>
                <a:latin typeface="Arial"/>
                <a:ea typeface="Arial"/>
                <a:cs typeface="Arial"/>
                <a:sym typeface="Arial"/>
              </a:rPr>
              <a:t> will reflect status change</a:t>
            </a:r>
            <a:endParaRPr/>
          </a:p>
        </p:txBody>
      </p:sp>
      <p:sp>
        <p:nvSpPr>
          <p:cNvPr id="2641" name="Google Shape;2641;p2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4"/>
          <p:cNvSpPr txBox="1"/>
          <p:nvPr>
            <p:ph type="title"/>
          </p:nvPr>
        </p:nvSpPr>
        <p:spPr>
          <a:xfrm>
            <a:off x="691250" y="2402278"/>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Software Development Lifecyle (SDLC)</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235"/>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Pull Requests</a:t>
            </a:r>
            <a:endParaRPr/>
          </a:p>
        </p:txBody>
      </p:sp>
      <p:sp>
        <p:nvSpPr>
          <p:cNvPr id="2647" name="Google Shape;2647;p235"/>
          <p:cNvSpPr txBox="1"/>
          <p:nvPr/>
        </p:nvSpPr>
        <p:spPr>
          <a:xfrm>
            <a:off x="4025069" y="1856170"/>
            <a:ext cx="4859505"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When feature complete and ready for merge, engineer submits pull request (PR)</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Allows peer review of proposed changes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Usually governed by policies around number of required reviewers, successful build in branch before merge, etc.</a:t>
            </a:r>
            <a:endParaRPr/>
          </a:p>
        </p:txBody>
      </p:sp>
      <p:sp>
        <p:nvSpPr>
          <p:cNvPr id="2648" name="Google Shape;2648;p2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3" name="Shape 2653"/>
        <p:cNvGrpSpPr/>
        <p:nvPr/>
      </p:nvGrpSpPr>
      <p:grpSpPr>
        <a:xfrm>
          <a:off x="0" y="0"/>
          <a:ext cx="0" cy="0"/>
          <a:chOff x="0" y="0"/>
          <a:chExt cx="0" cy="0"/>
        </a:xfrm>
      </p:grpSpPr>
      <p:sp>
        <p:nvSpPr>
          <p:cNvPr id="2654" name="Google Shape;2654;p236"/>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Lab</a:t>
            </a:r>
            <a:endParaRPr/>
          </a:p>
        </p:txBody>
      </p:sp>
      <p:sp>
        <p:nvSpPr>
          <p:cNvPr id="2655" name="Google Shape;2655;p2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23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Merging in Git</a:t>
            </a:r>
            <a:endParaRPr/>
          </a:p>
        </p:txBody>
      </p:sp>
      <p:sp>
        <p:nvSpPr>
          <p:cNvPr id="2662" name="Google Shape;2662;p237"/>
          <p:cNvSpPr txBox="1"/>
          <p:nvPr/>
        </p:nvSpPr>
        <p:spPr>
          <a:xfrm>
            <a:off x="3982340" y="1856170"/>
            <a:ext cx="4902234"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Best practice is to favor multiple smaller PRs over a few larger ones</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Helps reduce review risk and chances for conflicts</a:t>
            </a:r>
            <a:endParaRPr/>
          </a:p>
          <a:p>
            <a:pPr indent="-285750" lvl="1" marL="366750" marR="0" rtl="0" algn="l">
              <a:lnSpc>
                <a:spcPct val="100000"/>
              </a:lnSpc>
              <a:spcBef>
                <a:spcPts val="450"/>
              </a:spcBef>
              <a:spcAft>
                <a:spcPts val="0"/>
              </a:spcAft>
              <a:buClr>
                <a:schemeClr val="lt1"/>
              </a:buClr>
              <a:buSzPts val="1350"/>
              <a:buFont typeface="Trebuchet MS"/>
              <a:buChar char="●"/>
            </a:pPr>
            <a:r>
              <a:rPr b="0" i="0" lang="en-US" sz="1350" u="none" cap="none" strike="noStrike">
                <a:solidFill>
                  <a:schemeClr val="lt1"/>
                </a:solidFill>
                <a:latin typeface="Arial"/>
                <a:ea typeface="Arial"/>
                <a:cs typeface="Arial"/>
                <a:sym typeface="Arial"/>
              </a:rPr>
              <a:t>Also, helps to minimize “drift” between in-progress work and mainline</a:t>
            </a:r>
            <a:endParaRPr/>
          </a:p>
        </p:txBody>
      </p:sp>
      <p:sp>
        <p:nvSpPr>
          <p:cNvPr id="2663" name="Google Shape;2663;p2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sp>
        <p:nvSpPr>
          <p:cNvPr id="2669" name="Google Shape;2669;p23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Merging in Git</a:t>
            </a:r>
            <a:endParaRPr/>
          </a:p>
        </p:txBody>
      </p:sp>
      <p:sp>
        <p:nvSpPr>
          <p:cNvPr id="2670" name="Google Shape;2670;p238"/>
          <p:cNvSpPr txBox="1"/>
          <p:nvPr/>
        </p:nvSpPr>
        <p:spPr>
          <a:xfrm>
            <a:off x="3939611" y="1856170"/>
            <a:ext cx="4937258"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The larger the PR, the longer it can stay open</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Other features are being merged into mainline while development continues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If Git is unable to automatically merge and resolve multiple changes to the same file, results in a conflict</a:t>
            </a:r>
            <a:endParaRPr/>
          </a:p>
        </p:txBody>
      </p:sp>
      <p:sp>
        <p:nvSpPr>
          <p:cNvPr id="2671" name="Google Shape;2671;p2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239"/>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Merging in Git</a:t>
            </a:r>
            <a:endParaRPr/>
          </a:p>
        </p:txBody>
      </p:sp>
      <p:sp>
        <p:nvSpPr>
          <p:cNvPr id="2678" name="Google Shape;2678;p239"/>
          <p:cNvSpPr txBox="1"/>
          <p:nvPr/>
        </p:nvSpPr>
        <p:spPr>
          <a:xfrm>
            <a:off x="3888336" y="1856170"/>
            <a:ext cx="4988533"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Good practice to regularly refresh branch with pull from mainline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Helps to keep branch in sync with mainline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Allows developer to find and fix merge conflicts in the branch before submitting PR</a:t>
            </a:r>
            <a:endParaRPr/>
          </a:p>
        </p:txBody>
      </p:sp>
      <p:sp>
        <p:nvSpPr>
          <p:cNvPr id="2679" name="Google Shape;2679;p2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24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Managing Merge</a:t>
            </a:r>
            <a:endParaRPr/>
          </a:p>
        </p:txBody>
      </p:sp>
      <p:sp>
        <p:nvSpPr>
          <p:cNvPr id="2686" name="Google Shape;2686;p240"/>
          <p:cNvSpPr txBox="1"/>
          <p:nvPr/>
        </p:nvSpPr>
        <p:spPr>
          <a:xfrm>
            <a:off x="3768695" y="1856169"/>
            <a:ext cx="5108174" cy="153118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With target branch checked out, use </a:t>
            </a:r>
            <a:r>
              <a:rPr b="0" i="1" lang="en-US" sz="1350" u="none" cap="none" strike="noStrike">
                <a:solidFill>
                  <a:schemeClr val="lt1"/>
                </a:solidFill>
                <a:latin typeface="Arial"/>
                <a:ea typeface="Arial"/>
                <a:cs typeface="Arial"/>
                <a:sym typeface="Arial"/>
              </a:rPr>
              <a:t>git merge</a:t>
            </a:r>
            <a:r>
              <a:rPr b="0" i="0" lang="en-US" sz="1350" u="none" cap="none" strike="noStrike">
                <a:solidFill>
                  <a:schemeClr val="lt1"/>
                </a:solidFill>
                <a:latin typeface="Arial"/>
                <a:ea typeface="Arial"/>
                <a:cs typeface="Arial"/>
                <a:sym typeface="Arial"/>
              </a:rPr>
              <a:t> to pull in updates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For example:</a:t>
            </a:r>
            <a:endParaRPr/>
          </a:p>
          <a:p>
            <a:pPr indent="0" lvl="2" marL="81000" marR="0" rtl="0" algn="l">
              <a:lnSpc>
                <a:spcPct val="100000"/>
              </a:lnSpc>
              <a:spcBef>
                <a:spcPts val="450"/>
              </a:spcBef>
              <a:spcAft>
                <a:spcPts val="0"/>
              </a:spcAft>
              <a:buNone/>
            </a:pPr>
            <a:br>
              <a:rPr b="0" i="0" lang="en-US" sz="1350" u="none" cap="none" strike="noStrike">
                <a:solidFill>
                  <a:schemeClr val="lt1"/>
                </a:solidFill>
                <a:latin typeface="Arial"/>
                <a:ea typeface="Arial"/>
                <a:cs typeface="Arial"/>
                <a:sym typeface="Arial"/>
              </a:rPr>
            </a:br>
            <a:r>
              <a:rPr b="0" i="1" lang="en-US" sz="1350" u="none" cap="none" strike="noStrike">
                <a:solidFill>
                  <a:schemeClr val="lt1"/>
                </a:solidFill>
                <a:latin typeface="Arial"/>
                <a:ea typeface="Arial"/>
                <a:cs typeface="Arial"/>
                <a:sym typeface="Arial"/>
              </a:rPr>
              <a:t>	git checkout branch-name</a:t>
            </a:r>
            <a:endParaRPr/>
          </a:p>
          <a:p>
            <a:pPr indent="0" lvl="2" marL="81000" marR="0" rtl="0" algn="l">
              <a:lnSpc>
                <a:spcPct val="100000"/>
              </a:lnSpc>
              <a:spcBef>
                <a:spcPts val="450"/>
              </a:spcBef>
              <a:spcAft>
                <a:spcPts val="0"/>
              </a:spcAft>
              <a:buNone/>
            </a:pPr>
            <a:r>
              <a:rPr b="0" i="1" lang="en-US" sz="1350" u="none" cap="none" strike="noStrike">
                <a:solidFill>
                  <a:schemeClr val="lt1"/>
                </a:solidFill>
                <a:latin typeface="Arial"/>
                <a:ea typeface="Arial"/>
                <a:cs typeface="Arial"/>
                <a:sym typeface="Arial"/>
              </a:rPr>
              <a:t>	git merge origin main</a:t>
            </a:r>
            <a:endParaRPr/>
          </a:p>
        </p:txBody>
      </p:sp>
      <p:sp>
        <p:nvSpPr>
          <p:cNvPr id="2687" name="Google Shape;2687;p2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24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Managing Merge</a:t>
            </a:r>
            <a:endParaRPr/>
          </a:p>
        </p:txBody>
      </p:sp>
      <p:sp>
        <p:nvSpPr>
          <p:cNvPr id="2694" name="Google Shape;2694;p241"/>
          <p:cNvSpPr txBox="1"/>
          <p:nvPr/>
        </p:nvSpPr>
        <p:spPr>
          <a:xfrm>
            <a:off x="3948157" y="1856169"/>
            <a:ext cx="4928712" cy="125931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Any merge conflicts will be called out on the command-line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t>
            </a:r>
            <a:r>
              <a:rPr b="0" i="1" lang="en-US" sz="1350" u="none" cap="none" strike="noStrike">
                <a:solidFill>
                  <a:schemeClr val="lt1"/>
                </a:solidFill>
                <a:latin typeface="Arial"/>
                <a:ea typeface="Arial"/>
                <a:cs typeface="Arial"/>
                <a:sym typeface="Arial"/>
              </a:rPr>
              <a:t>git status</a:t>
            </a:r>
            <a:r>
              <a:rPr b="0" i="0" lang="en-US" sz="1350" u="none" cap="none" strike="noStrike">
                <a:solidFill>
                  <a:schemeClr val="lt1"/>
                </a:solidFill>
                <a:latin typeface="Arial"/>
                <a:ea typeface="Arial"/>
                <a:cs typeface="Arial"/>
                <a:sym typeface="Arial"/>
              </a:rPr>
              <a:t> and </a:t>
            </a:r>
            <a:r>
              <a:rPr b="0" i="1" lang="en-US" sz="1350" u="none" cap="none" strike="noStrike">
                <a:solidFill>
                  <a:schemeClr val="lt1"/>
                </a:solidFill>
                <a:latin typeface="Arial"/>
                <a:ea typeface="Arial"/>
                <a:cs typeface="Arial"/>
                <a:sym typeface="Arial"/>
              </a:rPr>
              <a:t>git diff</a:t>
            </a:r>
            <a:r>
              <a:rPr b="0" i="0" lang="en-US" sz="1350" u="none" cap="none" strike="noStrike">
                <a:solidFill>
                  <a:schemeClr val="lt1"/>
                </a:solidFill>
                <a:latin typeface="Arial"/>
                <a:ea typeface="Arial"/>
                <a:cs typeface="Arial"/>
                <a:sym typeface="Arial"/>
              </a:rPr>
              <a:t> to list merge conflict details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Manually update files to resolve and push changes to remote</a:t>
            </a:r>
            <a:endParaRPr/>
          </a:p>
        </p:txBody>
      </p:sp>
      <p:sp>
        <p:nvSpPr>
          <p:cNvPr id="2695" name="Google Shape;2695;p2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24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Managing Merge</a:t>
            </a:r>
            <a:endParaRPr/>
          </a:p>
        </p:txBody>
      </p:sp>
      <p:sp>
        <p:nvSpPr>
          <p:cNvPr id="2702" name="Google Shape;2702;p242"/>
          <p:cNvSpPr txBox="1"/>
          <p:nvPr/>
        </p:nvSpPr>
        <p:spPr>
          <a:xfrm>
            <a:off x="3785787" y="1856169"/>
            <a:ext cx="5091082" cy="1051570"/>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Once all conflicts have been resolved, run </a:t>
            </a:r>
            <a:r>
              <a:rPr b="0" i="1" lang="en-US" sz="1350" u="none" cap="none" strike="noStrike">
                <a:solidFill>
                  <a:schemeClr val="lt1"/>
                </a:solidFill>
                <a:latin typeface="Arial"/>
                <a:ea typeface="Arial"/>
                <a:cs typeface="Arial"/>
                <a:sym typeface="Arial"/>
              </a:rPr>
              <a:t>git merge</a:t>
            </a:r>
            <a:r>
              <a:rPr b="0" i="0" lang="en-US" sz="1350" u="none" cap="none" strike="noStrike">
                <a:solidFill>
                  <a:schemeClr val="lt1"/>
                </a:solidFill>
                <a:latin typeface="Arial"/>
                <a:ea typeface="Arial"/>
                <a:cs typeface="Arial"/>
                <a:sym typeface="Arial"/>
              </a:rPr>
              <a:t> once more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Do a final push to remote for the branch to refresh</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 “cancel” merge, use </a:t>
            </a:r>
            <a:r>
              <a:rPr b="0" i="1" lang="en-US" sz="1350" u="none" cap="none" strike="noStrike">
                <a:solidFill>
                  <a:schemeClr val="lt1"/>
                </a:solidFill>
                <a:latin typeface="Arial"/>
                <a:ea typeface="Arial"/>
                <a:cs typeface="Arial"/>
                <a:sym typeface="Arial"/>
              </a:rPr>
              <a:t>git merge --abort</a:t>
            </a:r>
            <a:endParaRPr/>
          </a:p>
        </p:txBody>
      </p:sp>
      <p:sp>
        <p:nvSpPr>
          <p:cNvPr id="2703" name="Google Shape;2703;p2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243"/>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Managing Merge</a:t>
            </a:r>
            <a:endParaRPr/>
          </a:p>
        </p:txBody>
      </p:sp>
      <p:sp>
        <p:nvSpPr>
          <p:cNvPr id="2710" name="Google Shape;2710;p243"/>
          <p:cNvSpPr txBox="1"/>
          <p:nvPr/>
        </p:nvSpPr>
        <p:spPr>
          <a:xfrm>
            <a:off x="3871245" y="1856170"/>
            <a:ext cx="5005624" cy="507831"/>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Alternatively, many IDEs will help you automatically manage via UI</a:t>
            </a:r>
            <a:endParaRPr/>
          </a:p>
        </p:txBody>
      </p:sp>
      <p:sp>
        <p:nvSpPr>
          <p:cNvPr id="2711" name="Google Shape;2711;p2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24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Demo</a:t>
            </a:r>
            <a:endParaRPr/>
          </a:p>
        </p:txBody>
      </p:sp>
      <p:sp>
        <p:nvSpPr>
          <p:cNvPr id="2718" name="Google Shape;2718;p2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5"/>
          <p:cNvSpPr txBox="1"/>
          <p:nvPr>
            <p:ph type="title"/>
          </p:nvPr>
        </p:nvSpPr>
        <p:spPr>
          <a:xfrm>
            <a:off x="613700" y="714275"/>
            <a:ext cx="8253300" cy="314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00000"/>
              </a:buClr>
              <a:buSzPts val="2400"/>
              <a:buNone/>
            </a:pPr>
            <a:r>
              <a:rPr lang="en-US" sz="2100"/>
              <a:t>Software Development Lifecycle (SDLC)</a:t>
            </a:r>
            <a:endParaRPr sz="1350">
              <a:solidFill>
                <a:schemeClr val="lt2"/>
              </a:solidFill>
            </a:endParaRPr>
          </a:p>
        </p:txBody>
      </p:sp>
      <p:grpSp>
        <p:nvGrpSpPr>
          <p:cNvPr id="447" name="Google Shape;447;p25"/>
          <p:cNvGrpSpPr/>
          <p:nvPr/>
        </p:nvGrpSpPr>
        <p:grpSpPr>
          <a:xfrm>
            <a:off x="2139740" y="1714735"/>
            <a:ext cx="4864519" cy="2265916"/>
            <a:chOff x="2139740" y="1757867"/>
            <a:chExt cx="4864519" cy="2265916"/>
          </a:xfrm>
        </p:grpSpPr>
        <p:grpSp>
          <p:nvGrpSpPr>
            <p:cNvPr id="448" name="Google Shape;448;p25"/>
            <p:cNvGrpSpPr/>
            <p:nvPr/>
          </p:nvGrpSpPr>
          <p:grpSpPr>
            <a:xfrm>
              <a:off x="2139740" y="1757867"/>
              <a:ext cx="4864519" cy="2265916"/>
              <a:chOff x="2237450" y="1854836"/>
              <a:chExt cx="4516709" cy="2139879"/>
            </a:xfrm>
          </p:grpSpPr>
          <p:sp>
            <p:nvSpPr>
              <p:cNvPr id="449" name="Google Shape;449;p25"/>
              <p:cNvSpPr/>
              <p:nvPr/>
            </p:nvSpPr>
            <p:spPr>
              <a:xfrm>
                <a:off x="3002123" y="2870636"/>
                <a:ext cx="1492938" cy="1015730"/>
              </a:xfrm>
              <a:custGeom>
                <a:rect b="b" l="l" r="r" t="t"/>
                <a:pathLst>
                  <a:path extrusionOk="0" h="54934" w="80743">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0" name="Google Shape;450;p25"/>
              <p:cNvSpPr/>
              <p:nvPr/>
            </p:nvSpPr>
            <p:spPr>
              <a:xfrm>
                <a:off x="3815316" y="2205480"/>
                <a:ext cx="1816051" cy="1675157"/>
              </a:xfrm>
              <a:custGeom>
                <a:rect b="b" l="l" r="r" t="t"/>
                <a:pathLst>
                  <a:path extrusionOk="0" h="90598" w="98218">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1" name="Google Shape;451;p25"/>
              <p:cNvSpPr/>
              <p:nvPr/>
            </p:nvSpPr>
            <p:spPr>
              <a:xfrm>
                <a:off x="2237450" y="1985401"/>
                <a:ext cx="1006466" cy="1945999"/>
              </a:xfrm>
              <a:custGeom>
                <a:rect b="b" l="l" r="r" t="t"/>
                <a:pathLst>
                  <a:path extrusionOk="0" h="105246" w="54433">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2" name="Google Shape;452;p25"/>
              <p:cNvSpPr/>
              <p:nvPr/>
            </p:nvSpPr>
            <p:spPr>
              <a:xfrm>
                <a:off x="4469432" y="2377723"/>
                <a:ext cx="510731" cy="492185"/>
              </a:xfrm>
              <a:custGeom>
                <a:rect b="b" l="l" r="r" t="t"/>
                <a:pathLst>
                  <a:path extrusionOk="0" h="26619" w="27622">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3" name="Google Shape;453;p25"/>
              <p:cNvSpPr/>
              <p:nvPr/>
            </p:nvSpPr>
            <p:spPr>
              <a:xfrm>
                <a:off x="4708390" y="1854855"/>
                <a:ext cx="1705906" cy="803890"/>
              </a:xfrm>
              <a:custGeom>
                <a:rect b="b" l="l" r="r" t="t"/>
                <a:pathLst>
                  <a:path extrusionOk="0" h="43477" w="92261">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4" name="Google Shape;454;p25"/>
              <p:cNvSpPr/>
              <p:nvPr/>
            </p:nvSpPr>
            <p:spPr>
              <a:xfrm>
                <a:off x="5433844" y="2083126"/>
                <a:ext cx="1320315" cy="1911589"/>
              </a:xfrm>
              <a:custGeom>
                <a:rect b="b" l="l" r="r" t="t"/>
                <a:pathLst>
                  <a:path extrusionOk="0" h="103385" w="71407">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5" name="Google Shape;455;p25"/>
              <p:cNvSpPr/>
              <p:nvPr/>
            </p:nvSpPr>
            <p:spPr>
              <a:xfrm>
                <a:off x="2678994" y="1854836"/>
                <a:ext cx="1438725" cy="670540"/>
              </a:xfrm>
              <a:custGeom>
                <a:rect b="b" l="l" r="r" t="t"/>
                <a:pathLst>
                  <a:path extrusionOk="0" h="36265" w="77811">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456" name="Google Shape;456;p25"/>
            <p:cNvSpPr/>
            <p:nvPr/>
          </p:nvSpPr>
          <p:spPr>
            <a:xfrm rot="-362015">
              <a:off x="5568965" y="1985674"/>
              <a:ext cx="593432" cy="338554"/>
            </a:xfrm>
            <a:prstGeom prst="rect">
              <a:avLst/>
            </a:prstGeom>
          </p:spPr>
          <p:txBody>
            <a:bodyPr>
              <a:prstTxWarp prst="textPlain"/>
            </a:bodyPr>
            <a:lstStyle/>
            <a:p>
              <a:pPr lvl="0" algn="ctr"/>
              <a:r>
                <a:rPr b="0" i="0">
                  <a:ln>
                    <a:noFill/>
                  </a:ln>
                  <a:solidFill>
                    <a:schemeClr val="dk1"/>
                  </a:solidFill>
                  <a:latin typeface="Arial"/>
                </a:rPr>
                <a:t>Plan</a:t>
              </a:r>
            </a:p>
          </p:txBody>
        </p:sp>
        <p:sp>
          <p:nvSpPr>
            <p:cNvPr id="457" name="Google Shape;457;p25"/>
            <p:cNvSpPr/>
            <p:nvPr/>
          </p:nvSpPr>
          <p:spPr>
            <a:xfrm rot="6126998">
              <a:off x="6078877" y="2842416"/>
              <a:ext cx="934871" cy="338554"/>
            </a:xfrm>
            <a:prstGeom prst="rect">
              <a:avLst/>
            </a:prstGeom>
          </p:spPr>
          <p:txBody>
            <a:bodyPr>
              <a:prstTxWarp prst="textPlain"/>
            </a:bodyPr>
            <a:lstStyle/>
            <a:p>
              <a:pPr lvl="0" algn="ctr"/>
              <a:r>
                <a:rPr b="0" i="0">
                  <a:ln>
                    <a:noFill/>
                  </a:ln>
                  <a:solidFill>
                    <a:schemeClr val="dk1"/>
                  </a:solidFill>
                  <a:latin typeface="Arial"/>
                </a:rPr>
                <a:t>Develop</a:t>
              </a:r>
            </a:p>
          </p:txBody>
        </p:sp>
        <p:sp>
          <p:nvSpPr>
            <p:cNvPr id="458" name="Google Shape;458;p25"/>
            <p:cNvSpPr/>
            <p:nvPr/>
          </p:nvSpPr>
          <p:spPr>
            <a:xfrm rot="2553883">
              <a:off x="4392887" y="2783026"/>
              <a:ext cx="58381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Test</a:t>
              </a:r>
              <a:endParaRPr/>
            </a:p>
          </p:txBody>
        </p:sp>
        <p:sp>
          <p:nvSpPr>
            <p:cNvPr id="459" name="Google Shape;459;p25"/>
            <p:cNvSpPr/>
            <p:nvPr/>
          </p:nvSpPr>
          <p:spPr>
            <a:xfrm rot="494249">
              <a:off x="2893464" y="1998876"/>
              <a:ext cx="934871" cy="338554"/>
            </a:xfrm>
            <a:prstGeom prst="rect">
              <a:avLst/>
            </a:prstGeom>
          </p:spPr>
          <p:txBody>
            <a:bodyPr>
              <a:prstTxWarp prst="textPlain"/>
            </a:bodyPr>
            <a:lstStyle/>
            <a:p>
              <a:pPr lvl="0" algn="ctr"/>
              <a:r>
                <a:rPr b="0" i="0">
                  <a:ln>
                    <a:noFill/>
                  </a:ln>
                  <a:solidFill>
                    <a:schemeClr val="dk1"/>
                  </a:solidFill>
                  <a:latin typeface="Arial"/>
                </a:rPr>
                <a:t>Release</a:t>
              </a:r>
            </a:p>
          </p:txBody>
        </p:sp>
        <p:sp>
          <p:nvSpPr>
            <p:cNvPr id="460" name="Google Shape;460;p25"/>
            <p:cNvSpPr/>
            <p:nvPr/>
          </p:nvSpPr>
          <p:spPr>
            <a:xfrm rot="-5650392">
              <a:off x="2121072" y="2663449"/>
              <a:ext cx="926857" cy="338554"/>
            </a:xfrm>
            <a:prstGeom prst="rect">
              <a:avLst/>
            </a:prstGeom>
          </p:spPr>
          <p:txBody>
            <a:bodyPr>
              <a:prstTxWarp prst="textPlain"/>
            </a:bodyPr>
            <a:lstStyle/>
            <a:p>
              <a:pPr lvl="0" algn="ctr"/>
              <a:r>
                <a:rPr b="0" i="0">
                  <a:ln>
                    <a:noFill/>
                  </a:ln>
                  <a:solidFill>
                    <a:schemeClr val="dk1"/>
                  </a:solidFill>
                  <a:latin typeface="Arial"/>
                </a:rPr>
                <a:t>Operate</a:t>
              </a:r>
            </a:p>
          </p:txBody>
        </p:sp>
        <p:sp>
          <p:nvSpPr>
            <p:cNvPr id="461" name="Google Shape;461;p25"/>
            <p:cNvSpPr/>
            <p:nvPr/>
          </p:nvSpPr>
          <p:spPr>
            <a:xfrm rot="-1878351">
              <a:off x="3268271" y="3184010"/>
              <a:ext cx="1083950" cy="338554"/>
            </a:xfrm>
            <a:prstGeom prst="rect">
              <a:avLst/>
            </a:prstGeom>
          </p:spPr>
          <p:txBody>
            <a:bodyPr>
              <a:prstTxWarp prst="textPlain"/>
            </a:bodyPr>
            <a:lstStyle/>
            <a:p>
              <a:pPr lvl="0" algn="ctr"/>
              <a:r>
                <a:rPr b="0" i="0">
                  <a:ln>
                    <a:noFill/>
                  </a:ln>
                  <a:solidFill>
                    <a:schemeClr val="dk1"/>
                  </a:solidFill>
                  <a:latin typeface="Arial"/>
                </a:rPr>
                <a:t>Feedback</a:t>
              </a:r>
            </a:p>
          </p:txBody>
        </p:sp>
      </p:gr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245"/>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Lab</a:t>
            </a:r>
            <a:endParaRPr/>
          </a:p>
        </p:txBody>
      </p:sp>
      <p:sp>
        <p:nvSpPr>
          <p:cNvPr id="2725" name="Google Shape;2725;p2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9" name="Shape 2729"/>
        <p:cNvGrpSpPr/>
        <p:nvPr/>
      </p:nvGrpSpPr>
      <p:grpSpPr>
        <a:xfrm>
          <a:off x="0" y="0"/>
          <a:ext cx="0" cy="0"/>
          <a:chOff x="0" y="0"/>
          <a:chExt cx="0" cy="0"/>
        </a:xfrm>
      </p:grpSpPr>
      <p:sp>
        <p:nvSpPr>
          <p:cNvPr id="2730" name="Google Shape;2730;p246"/>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br>
              <a:rPr lang="en-US"/>
            </a:br>
            <a:r>
              <a:rPr lang="en-US"/>
              <a:t>Branching in Git</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24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sz="3000"/>
              <a:t>Branching Strategy</a:t>
            </a:r>
            <a:endParaRPr/>
          </a:p>
        </p:txBody>
      </p:sp>
      <p:sp>
        <p:nvSpPr>
          <p:cNvPr id="2737" name="Google Shape;2737;p247"/>
          <p:cNvSpPr txBox="1"/>
          <p:nvPr/>
        </p:nvSpPr>
        <p:spPr>
          <a:xfrm>
            <a:off x="3552290" y="2893652"/>
            <a:ext cx="5432460" cy="138755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 consistent strategy for branching is important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Define a standard set of strategy components that enable:</a:t>
            </a:r>
            <a:endParaRPr/>
          </a:p>
          <a:p>
            <a:pPr indent="0" lvl="3" marL="81000" marR="0" rtl="0" algn="l">
              <a:lnSpc>
                <a:spcPct val="100000"/>
              </a:lnSpc>
              <a:spcBef>
                <a:spcPts val="450"/>
              </a:spcBef>
              <a:spcAft>
                <a:spcPts val="0"/>
              </a:spcAft>
              <a:buNone/>
            </a:pPr>
            <a:r>
              <a:rPr b="0" i="0" lang="en-US" sz="1350" u="none" cap="none" strike="noStrike">
                <a:solidFill>
                  <a:schemeClr val="lt1"/>
                </a:solidFill>
                <a:latin typeface="Arial"/>
                <a:ea typeface="Arial"/>
                <a:cs typeface="Arial"/>
                <a:sym typeface="Arial"/>
              </a:rPr>
              <a:t>	- Simplicity</a:t>
            </a:r>
            <a:endParaRPr/>
          </a:p>
          <a:p>
            <a:pPr indent="0" lvl="3" marL="81000" marR="0" rtl="0" algn="l">
              <a:lnSpc>
                <a:spcPct val="100000"/>
              </a:lnSpc>
              <a:spcBef>
                <a:spcPts val="450"/>
              </a:spcBef>
              <a:spcAft>
                <a:spcPts val="0"/>
              </a:spcAft>
              <a:buNone/>
            </a:pPr>
            <a:r>
              <a:rPr b="0" i="0" lang="en-US" sz="1350" u="none" cap="none" strike="noStrike">
                <a:solidFill>
                  <a:schemeClr val="lt1"/>
                </a:solidFill>
                <a:latin typeface="Arial"/>
                <a:ea typeface="Arial"/>
                <a:cs typeface="Arial"/>
                <a:sym typeface="Arial"/>
              </a:rPr>
              <a:t>	- Stability</a:t>
            </a:r>
            <a:endParaRPr/>
          </a:p>
          <a:p>
            <a:pPr indent="0" lvl="3" marL="81000" marR="0" rtl="0" algn="l">
              <a:lnSpc>
                <a:spcPct val="100000"/>
              </a:lnSpc>
              <a:spcBef>
                <a:spcPts val="450"/>
              </a:spcBef>
              <a:spcAft>
                <a:spcPts val="0"/>
              </a:spcAft>
              <a:buNone/>
            </a:pPr>
            <a:r>
              <a:rPr b="0" i="0" lang="en-US" sz="1350" u="none" cap="none" strike="noStrike">
                <a:solidFill>
                  <a:schemeClr val="lt1"/>
                </a:solidFill>
                <a:latin typeface="Arial"/>
                <a:ea typeface="Arial"/>
                <a:cs typeface="Arial"/>
                <a:sym typeface="Arial"/>
              </a:rPr>
              <a:t>	- Efficient and repeatable releases</a:t>
            </a:r>
            <a:endParaRPr/>
          </a:p>
        </p:txBody>
      </p:sp>
      <p:pic>
        <p:nvPicPr>
          <p:cNvPr descr="Huge old green tree with visible spread roots" id="2738" name="Google Shape;2738;p247"/>
          <p:cNvPicPr preferRelativeResize="0"/>
          <p:nvPr/>
        </p:nvPicPr>
        <p:blipFill rotWithShape="1">
          <a:blip r:embed="rId3">
            <a:alphaModFix/>
          </a:blip>
          <a:srcRect b="0" l="0" r="0" t="0"/>
          <a:stretch/>
        </p:blipFill>
        <p:spPr>
          <a:xfrm>
            <a:off x="6764945" y="1184592"/>
            <a:ext cx="2050634" cy="1521860"/>
          </a:xfrm>
          <a:prstGeom prst="rect">
            <a:avLst/>
          </a:prstGeom>
          <a:noFill/>
          <a:ln>
            <a:noFill/>
          </a:ln>
        </p:spPr>
      </p:pic>
      <p:sp>
        <p:nvSpPr>
          <p:cNvPr id="2739" name="Google Shape;2739;p2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24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Feature Branches</a:t>
            </a:r>
            <a:endParaRPr/>
          </a:p>
        </p:txBody>
      </p:sp>
      <p:sp>
        <p:nvSpPr>
          <p:cNvPr id="2745" name="Google Shape;2745;p248"/>
          <p:cNvSpPr txBox="1"/>
          <p:nvPr/>
        </p:nvSpPr>
        <p:spPr>
          <a:xfrm>
            <a:off x="3845607" y="1590712"/>
            <a:ext cx="5054378" cy="180305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Feature branches are branches created from the main branch</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for new features as well as bugs</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Helps with tracking evolution of software over time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Keeps developers’ parallel work separate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a consistent naming strategy for the branch (e.g., user-name/feature-name)</a:t>
            </a:r>
            <a:endParaRPr/>
          </a:p>
        </p:txBody>
      </p:sp>
      <p:sp>
        <p:nvSpPr>
          <p:cNvPr id="2746" name="Google Shape;2746;p2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sp>
        <p:nvSpPr>
          <p:cNvPr id="2751" name="Google Shape;2751;p249"/>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Use Pull Requests</a:t>
            </a:r>
            <a:endParaRPr/>
          </a:p>
        </p:txBody>
      </p:sp>
      <p:sp>
        <p:nvSpPr>
          <p:cNvPr id="2752" name="Google Shape;2752;p249"/>
          <p:cNvSpPr txBox="1"/>
          <p:nvPr/>
        </p:nvSpPr>
        <p:spPr>
          <a:xfrm>
            <a:off x="3922520" y="1619566"/>
            <a:ext cx="4977465" cy="173893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Feature branch changes should be reviewed and merged via PR</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Repo can be configured with a minimum number of reviewers to enable merge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 also integrate build steps into the PR process so successful build is confirmed before merge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Keep PRs small</a:t>
            </a:r>
            <a:endParaRPr/>
          </a:p>
        </p:txBody>
      </p:sp>
      <p:sp>
        <p:nvSpPr>
          <p:cNvPr id="2753" name="Google Shape;2753;p2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25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Protect Mainline</a:t>
            </a:r>
            <a:endParaRPr/>
          </a:p>
        </p:txBody>
      </p:sp>
      <p:sp>
        <p:nvSpPr>
          <p:cNvPr id="2759" name="Google Shape;2759;p250"/>
          <p:cNvSpPr txBox="1"/>
          <p:nvPr/>
        </p:nvSpPr>
        <p:spPr>
          <a:xfrm>
            <a:off x="3845607" y="1931191"/>
            <a:ext cx="5062084" cy="1323439"/>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Mainline should be clean and kept up-to-date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Provides a stable, common starting point for developers creating feature branches from it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Use branch policies to protect mainline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Avoid direct merge there – use PRs instead</a:t>
            </a:r>
            <a:endParaRPr/>
          </a:p>
        </p:txBody>
      </p:sp>
      <p:sp>
        <p:nvSpPr>
          <p:cNvPr id="2760" name="Google Shape;2760;p2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25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Developing in a Branch</a:t>
            </a:r>
            <a:endParaRPr/>
          </a:p>
        </p:txBody>
      </p:sp>
      <p:sp>
        <p:nvSpPr>
          <p:cNvPr id="2766" name="Google Shape;2766;p251"/>
          <p:cNvSpPr txBox="1"/>
          <p:nvPr/>
        </p:nvSpPr>
        <p:spPr>
          <a:xfrm>
            <a:off x="3888336" y="1544546"/>
            <a:ext cx="5027061" cy="1674817"/>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The longer a feature branch exists (and the larger the amount of code changes it contains), the higher the likelihood of a merge conflict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To help minimize conflicts, a developer should keep their feature branch up-to-date with latest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Can be done by regularly merging mainline into the branch during development</a:t>
            </a:r>
            <a:endParaRPr/>
          </a:p>
        </p:txBody>
      </p:sp>
      <p:sp>
        <p:nvSpPr>
          <p:cNvPr id="2767" name="Google Shape;2767;p2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p25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Developing in a Branch</a:t>
            </a:r>
            <a:endParaRPr/>
          </a:p>
        </p:txBody>
      </p:sp>
      <p:pic>
        <p:nvPicPr>
          <p:cNvPr id="2774" name="Google Shape;2774;p252"/>
          <p:cNvPicPr preferRelativeResize="0"/>
          <p:nvPr/>
        </p:nvPicPr>
        <p:blipFill rotWithShape="1">
          <a:blip r:embed="rId3">
            <a:alphaModFix/>
          </a:blip>
          <a:srcRect b="0" l="0" r="0" t="0"/>
          <a:stretch/>
        </p:blipFill>
        <p:spPr>
          <a:xfrm>
            <a:off x="1606930" y="1285696"/>
            <a:ext cx="5930140" cy="2572109"/>
          </a:xfrm>
          <a:prstGeom prst="rect">
            <a:avLst/>
          </a:prstGeom>
          <a:noFill/>
          <a:ln>
            <a:noFill/>
          </a:ln>
        </p:spPr>
      </p:pic>
      <p:sp>
        <p:nvSpPr>
          <p:cNvPr id="2775" name="Google Shape;2775;p2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253"/>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Managing Releases</a:t>
            </a:r>
            <a:endParaRPr/>
          </a:p>
        </p:txBody>
      </p:sp>
      <p:sp>
        <p:nvSpPr>
          <p:cNvPr id="2782" name="Google Shape;2782;p253"/>
          <p:cNvSpPr txBox="1"/>
          <p:nvPr/>
        </p:nvSpPr>
        <p:spPr>
          <a:xfrm>
            <a:off x="3871245" y="1931190"/>
            <a:ext cx="5036446" cy="1738938"/>
          </a:xfrm>
          <a:prstGeom prst="rect">
            <a:avLst/>
          </a:prstGeom>
          <a:noFill/>
          <a:ln>
            <a:noFill/>
          </a:ln>
        </p:spPr>
        <p:txBody>
          <a:bodyPr anchorCtr="0" anchor="t" bIns="45700" lIns="91425" spcFirstLastPara="1" rIns="91425" wrap="square" tIns="45700">
            <a:spAutoFit/>
          </a:bodyPr>
          <a:lstStyle/>
          <a:p>
            <a:pPr indent="-285750" lvl="1" marL="366750" marR="0" rtl="0" algn="l">
              <a:lnSpc>
                <a:spcPct val="100000"/>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Optionally, release branches can be used for managing releases of the software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Provides a point-in-time version snapshot</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If bugs are found in a release, fixes need to be made in both release branch and mainline</a:t>
            </a:r>
            <a:endParaRPr/>
          </a:p>
          <a:p>
            <a:pPr indent="-285750" lvl="1" marL="366750" marR="0" rtl="0" algn="l">
              <a:lnSpc>
                <a:spcPct val="100000"/>
              </a:lnSpc>
              <a:spcBef>
                <a:spcPts val="45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Couple of options: fix in mainline and port to release branch or fix in release branch and backport to mainline</a:t>
            </a:r>
            <a:endParaRPr/>
          </a:p>
        </p:txBody>
      </p:sp>
      <p:sp>
        <p:nvSpPr>
          <p:cNvPr id="2783" name="Google Shape;2783;p2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gfef7a34216_0_3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2789" name="Google Shape;2789;gfef7a34216_0_3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0" lvl="0" marL="228600" rtl="0" algn="l">
              <a:lnSpc>
                <a:spcPct val="100000"/>
              </a:lnSpc>
              <a:spcBef>
                <a:spcPts val="0"/>
              </a:spcBef>
              <a:spcAft>
                <a:spcPts val="0"/>
              </a:spcAft>
              <a:buClr>
                <a:schemeClr val="dk1"/>
              </a:buClr>
              <a:buSzPts val="1300"/>
              <a:buNone/>
            </a:pPr>
            <a:r>
              <a:rPr b="1" i="1" lang="en-US"/>
              <a:t>Which of the following best describes why we use</a:t>
            </a:r>
            <a:r>
              <a:rPr b="1" i="1" lang="en-US"/>
              <a:t> </a:t>
            </a:r>
            <a:r>
              <a:rPr b="1" i="1" lang="en-US"/>
              <a:t> feature branches?</a:t>
            </a:r>
            <a:endParaRPr b="1" i="1"/>
          </a:p>
          <a:p>
            <a:pPr indent="0" lvl="0" marL="228600" rtl="0" algn="l">
              <a:lnSpc>
                <a:spcPct val="100000"/>
              </a:lnSpc>
              <a:spcBef>
                <a:spcPts val="0"/>
              </a:spcBef>
              <a:spcAft>
                <a:spcPts val="0"/>
              </a:spcAft>
              <a:buClr>
                <a:schemeClr val="dk1"/>
              </a:buClr>
              <a:buSzPts val="1300"/>
              <a:buNone/>
            </a:pPr>
            <a:r>
              <a:t/>
            </a:r>
            <a:endParaRPr/>
          </a:p>
          <a:p>
            <a:pPr indent="0" lvl="0" marL="0" rtl="0" algn="l">
              <a:lnSpc>
                <a:spcPct val="100000"/>
              </a:lnSpc>
              <a:spcBef>
                <a:spcPts val="0"/>
              </a:spcBef>
              <a:spcAft>
                <a:spcPts val="0"/>
              </a:spcAft>
              <a:buNone/>
            </a:pPr>
            <a:r>
              <a:rPr lang="en-US"/>
              <a:t>   A. It’s the branch where all major release will be built from</a:t>
            </a:r>
            <a:endParaRPr/>
          </a:p>
          <a:p>
            <a:pPr indent="0" lvl="0" marL="0" rtl="0" algn="l">
              <a:lnSpc>
                <a:spcPct val="100000"/>
              </a:lnSpc>
              <a:spcBef>
                <a:spcPts val="0"/>
              </a:spcBef>
              <a:spcAft>
                <a:spcPts val="0"/>
              </a:spcAft>
              <a:buNone/>
            </a:pPr>
            <a:r>
              <a:rPr lang="en-US"/>
              <a:t>   B. It helps developers keep feature updates/bug fixes separate from the main branch</a:t>
            </a:r>
            <a:endParaRPr/>
          </a:p>
          <a:p>
            <a:pPr indent="0" lvl="0" marL="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0" name="Google Shape;2790;gfef7a34216_0_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Plan Phase</a:t>
            </a:r>
            <a:endParaRPr/>
          </a:p>
        </p:txBody>
      </p:sp>
      <p:sp>
        <p:nvSpPr>
          <p:cNvPr id="467" name="Google Shape;467;p2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Focus:</a:t>
            </a:r>
            <a:endParaRPr/>
          </a:p>
          <a:p>
            <a:pPr indent="-228600" lvl="0" marL="457200" rtl="0" algn="l">
              <a:lnSpc>
                <a:spcPct val="100000"/>
              </a:lnSpc>
              <a:spcBef>
                <a:spcPts val="0"/>
              </a:spcBef>
              <a:spcAft>
                <a:spcPts val="0"/>
              </a:spcAft>
              <a:buSzPts val="2700"/>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Deciding on the set of user stories for team focus over the upcoming iteration</a:t>
            </a:r>
            <a:endParaRPr/>
          </a:p>
          <a:p>
            <a:pPr indent="-285750" lvl="0" marL="514350" rtl="0" algn="l">
              <a:lnSpc>
                <a:spcPct val="100000"/>
              </a:lnSpc>
              <a:spcBef>
                <a:spcPts val="0"/>
              </a:spcBef>
              <a:spcAft>
                <a:spcPts val="0"/>
              </a:spcAft>
              <a:buClr>
                <a:schemeClr val="dk1"/>
              </a:buClr>
              <a:buSzPts val="1300"/>
              <a:buFont typeface="Arial"/>
              <a:buChar char="●"/>
            </a:pPr>
            <a:r>
              <a:rPr lang="en-US"/>
              <a:t>Refining those stories to ensure all required detail to complete is in place</a:t>
            </a:r>
            <a:endParaRPr/>
          </a:p>
          <a:p>
            <a:pPr indent="-285750" lvl="0" marL="514350" rtl="0" algn="l">
              <a:lnSpc>
                <a:spcPct val="100000"/>
              </a:lnSpc>
              <a:spcBef>
                <a:spcPts val="0"/>
              </a:spcBef>
              <a:spcAft>
                <a:spcPts val="0"/>
              </a:spcAft>
              <a:buClr>
                <a:schemeClr val="dk1"/>
              </a:buClr>
              <a:buSzPts val="1300"/>
              <a:buFont typeface="Arial"/>
              <a:buChar char="●"/>
            </a:pPr>
            <a:r>
              <a:rPr lang="en-US"/>
              <a:t>Identifying key requirements (both functional and Quality of Service) that need to be met</a:t>
            </a:r>
            <a:endParaRPr/>
          </a:p>
        </p:txBody>
      </p:sp>
      <p:sp>
        <p:nvSpPr>
          <p:cNvPr id="468" name="Google Shape;468;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gfef7a34216_0_4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2796" name="Google Shape;2796;gfef7a34216_0_42"/>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b="1" i="1" lang="en-US"/>
              <a:t>Why do we use pull requests?</a:t>
            </a:r>
            <a:endParaRPr b="1" i="1"/>
          </a:p>
          <a:p>
            <a:pPr indent="0" lvl="0" marL="228600" rtl="0" algn="l">
              <a:lnSpc>
                <a:spcPct val="100000"/>
              </a:lnSpc>
              <a:spcBef>
                <a:spcPts val="0"/>
              </a:spcBef>
              <a:spcAft>
                <a:spcPts val="0"/>
              </a:spcAft>
              <a:buClr>
                <a:schemeClr val="dk1"/>
              </a:buClr>
              <a:buSzPts val="1300"/>
              <a:buNone/>
            </a:pPr>
            <a:r>
              <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To ensure code is reviewed before merging to the main release branch</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To ensure that unit testing is done before merging to the main </a:t>
            </a:r>
            <a:endParaRPr/>
          </a:p>
          <a:p>
            <a:pPr indent="0" lvl="0" marL="0" rtl="0" algn="l">
              <a:lnSpc>
                <a:spcPct val="100000"/>
              </a:lnSpc>
              <a:spcBef>
                <a:spcPts val="0"/>
              </a:spcBef>
              <a:spcAft>
                <a:spcPts val="0"/>
              </a:spcAft>
              <a:buNone/>
            </a:pPr>
            <a:r>
              <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7" name="Google Shape;2797;gfef7a34216_0_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gfef7a34216_0_4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2803" name="Google Shape;2803;gfef7a34216_0_4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b="1" i="1" lang="en-US"/>
              <a:t>How do we mitigate merge conflicts with our long living feature branches?</a:t>
            </a:r>
            <a:endParaRPr b="1" i="1"/>
          </a:p>
          <a:p>
            <a:pPr indent="0" lvl="0" marL="228600" rtl="0" algn="l">
              <a:lnSpc>
                <a:spcPct val="100000"/>
              </a:lnSpc>
              <a:spcBef>
                <a:spcPts val="0"/>
              </a:spcBef>
              <a:spcAft>
                <a:spcPts val="0"/>
              </a:spcAft>
              <a:buClr>
                <a:schemeClr val="dk1"/>
              </a:buClr>
              <a:buSzPts val="1300"/>
              <a:buNone/>
            </a:pPr>
            <a:r>
              <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By running continuous tests on our feature branch code</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By regularly merging the main branch into the feature branch during development</a:t>
            </a:r>
            <a:endParaRPr/>
          </a:p>
          <a:p>
            <a:pPr indent="0" lvl="0" marL="0" rtl="0" algn="l">
              <a:lnSpc>
                <a:spcPct val="100000"/>
              </a:lnSpc>
              <a:spcBef>
                <a:spcPts val="0"/>
              </a:spcBef>
              <a:spcAft>
                <a:spcPts val="0"/>
              </a:spcAft>
              <a:buNone/>
            </a:pPr>
            <a:r>
              <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804" name="Google Shape;2804;gfef7a34216_0_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b="0" l="0" r="0" t="0"/>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b="0" l="0" r="0" t="0"/>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b="0" l="0" r="0" t="0"/>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254"/>
          <p:cNvSpPr txBox="1"/>
          <p:nvPr>
            <p:ph idx="4294967295" type="title"/>
          </p:nvPr>
        </p:nvSpPr>
        <p:spPr>
          <a:xfrm>
            <a:off x="1038750" y="2333550"/>
            <a:ext cx="7164000" cy="2555400"/>
          </a:xfrm>
          <a:prstGeom prst="rect">
            <a:avLst/>
          </a:prstGeom>
          <a:noFill/>
          <a:ln>
            <a:noFill/>
          </a:ln>
        </p:spPr>
        <p:txBody>
          <a:bodyPr anchorCtr="0" anchor="t" bIns="91400" lIns="91400" spcFirstLastPara="1" rIns="91400" wrap="square" tIns="91400">
            <a:noAutofit/>
          </a:bodyPr>
          <a:lstStyle/>
          <a:p>
            <a:pPr indent="0" lvl="0" marL="0" rtl="0" algn="l">
              <a:lnSpc>
                <a:spcPct val="83000"/>
              </a:lnSpc>
              <a:spcBef>
                <a:spcPts val="0"/>
              </a:spcBef>
              <a:spcAft>
                <a:spcPts val="0"/>
              </a:spcAft>
              <a:buSzPts val="5100"/>
              <a:buNone/>
            </a:pPr>
            <a:r>
              <a:rPr lang="en-US" sz="4500"/>
              <a:t>Thank you!</a:t>
            </a:r>
            <a:endParaRPr sz="4500"/>
          </a:p>
          <a:p>
            <a:pPr indent="0" lvl="0" marL="0" rtl="0" algn="l">
              <a:lnSpc>
                <a:spcPct val="83000"/>
              </a:lnSpc>
              <a:spcBef>
                <a:spcPts val="0"/>
              </a:spcBef>
              <a:spcAft>
                <a:spcPts val="0"/>
              </a:spcAft>
              <a:buSzPts val="5100"/>
              <a:buNone/>
            </a:pPr>
            <a:r>
              <a:t/>
            </a:r>
            <a:endParaRPr sz="1900"/>
          </a:p>
          <a:p>
            <a:pPr indent="0" lvl="0" marL="0" rtl="0" algn="l">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indent="0" lvl="0" marL="0" rtl="0" algn="l">
              <a:lnSpc>
                <a:spcPct val="115000"/>
              </a:lnSpc>
              <a:spcBef>
                <a:spcPts val="0"/>
              </a:spcBef>
              <a:spcAft>
                <a:spcPts val="0"/>
              </a:spcAft>
              <a:buSzPts val="5100"/>
              <a:buNone/>
            </a:pPr>
            <a:r>
              <a:rPr lang="en-US" sz="1900"/>
              <a:t>erik-gross@pluralsight.com</a:t>
            </a:r>
            <a:endParaRPr sz="1900"/>
          </a:p>
        </p:txBody>
      </p:sp>
      <p:pic>
        <p:nvPicPr>
          <p:cNvPr descr="Google Shape;299;p42" id="2817" name="Google Shape;2817;p254"/>
          <p:cNvPicPr preferRelativeResize="0"/>
          <p:nvPr/>
        </p:nvPicPr>
        <p:blipFill rotWithShape="1">
          <a:blip r:embed="rId5">
            <a:alphaModFix amt="38000"/>
          </a:blip>
          <a:srcRect b="0" l="0" r="0" t="0"/>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b="0" l="0" r="0" t="0"/>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b="0" l="0" r="0" t="0"/>
          <a:stretch/>
        </p:blipFill>
        <p:spPr>
          <a:xfrm>
            <a:off x="6848213" y="4187750"/>
            <a:ext cx="2049536" cy="929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Develop Phase</a:t>
            </a:r>
            <a:endParaRPr/>
          </a:p>
        </p:txBody>
      </p:sp>
      <p:sp>
        <p:nvSpPr>
          <p:cNvPr id="474" name="Google Shape;474;p27"/>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Focus:</a:t>
            </a:r>
            <a:endParaRPr/>
          </a:p>
          <a:p>
            <a:pPr indent="-228600" lvl="0" marL="457200" rtl="0" algn="l">
              <a:lnSpc>
                <a:spcPct val="100000"/>
              </a:lnSpc>
              <a:spcBef>
                <a:spcPts val="0"/>
              </a:spcBef>
              <a:spcAft>
                <a:spcPts val="0"/>
              </a:spcAft>
              <a:buSzPts val="2700"/>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Executing coding tasks that will complete the set of user stories in scope for the iteration</a:t>
            </a:r>
            <a:endParaRPr/>
          </a:p>
          <a:p>
            <a:pPr indent="-285750" lvl="0" marL="514350" rtl="0" algn="l">
              <a:lnSpc>
                <a:spcPct val="100000"/>
              </a:lnSpc>
              <a:spcBef>
                <a:spcPts val="0"/>
              </a:spcBef>
              <a:spcAft>
                <a:spcPts val="0"/>
              </a:spcAft>
              <a:buClr>
                <a:schemeClr val="dk1"/>
              </a:buClr>
              <a:buSzPts val="1300"/>
              <a:buFont typeface="Arial"/>
              <a:buChar char="●"/>
            </a:pPr>
            <a:r>
              <a:rPr lang="en-US"/>
              <a:t>Implementing automated unit tests that can continue to confirm requirements met</a:t>
            </a:r>
            <a:endParaRPr/>
          </a:p>
          <a:p>
            <a:pPr indent="-285750" lvl="0" marL="514350" rtl="0" algn="l">
              <a:lnSpc>
                <a:spcPct val="100000"/>
              </a:lnSpc>
              <a:spcBef>
                <a:spcPts val="0"/>
              </a:spcBef>
              <a:spcAft>
                <a:spcPts val="0"/>
              </a:spcAft>
              <a:buClr>
                <a:schemeClr val="dk1"/>
              </a:buClr>
              <a:buSzPts val="1300"/>
              <a:buFont typeface="Arial"/>
              <a:buChar char="●"/>
            </a:pPr>
            <a:r>
              <a:rPr lang="en-US"/>
              <a:t>Addressing any potential security vulnerabilities in the code being built</a:t>
            </a:r>
            <a:endParaRPr/>
          </a:p>
          <a:p>
            <a:pPr indent="-285750" lvl="0" marL="514350" rtl="0" algn="l">
              <a:lnSpc>
                <a:spcPct val="100000"/>
              </a:lnSpc>
              <a:spcBef>
                <a:spcPts val="0"/>
              </a:spcBef>
              <a:spcAft>
                <a:spcPts val="0"/>
              </a:spcAft>
              <a:buClr>
                <a:schemeClr val="dk1"/>
              </a:buClr>
              <a:buSzPts val="1300"/>
              <a:buFont typeface="Arial"/>
              <a:buChar char="●"/>
            </a:pPr>
            <a:r>
              <a:rPr lang="en-US"/>
              <a:t>Ensuring the full body of source code created to date (including new code) remains “clean”</a:t>
            </a:r>
            <a:endParaRPr/>
          </a:p>
          <a:p>
            <a:pPr indent="-285750" lvl="0" marL="514350" rtl="0" algn="l">
              <a:lnSpc>
                <a:spcPct val="100000"/>
              </a:lnSpc>
              <a:spcBef>
                <a:spcPts val="0"/>
              </a:spcBef>
              <a:spcAft>
                <a:spcPts val="0"/>
              </a:spcAft>
              <a:buClr>
                <a:schemeClr val="dk1"/>
              </a:buClr>
              <a:buSzPts val="1300"/>
              <a:buFont typeface="Arial"/>
              <a:buChar char="●"/>
            </a:pPr>
            <a:r>
              <a:rPr lang="en-US"/>
              <a:t>Ensuring new code gets correctly merged with existing code and code added by other members of team</a:t>
            </a:r>
            <a:endParaRPr/>
          </a:p>
        </p:txBody>
      </p:sp>
      <p:sp>
        <p:nvSpPr>
          <p:cNvPr id="475" name="Google Shape;475;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Test Phase</a:t>
            </a:r>
            <a:endParaRPr/>
          </a:p>
        </p:txBody>
      </p:sp>
      <p:sp>
        <p:nvSpPr>
          <p:cNvPr id="481" name="Google Shape;481;p2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Focus:</a:t>
            </a:r>
            <a:endParaRPr/>
          </a:p>
          <a:p>
            <a:pPr indent="-228600" lvl="0" marL="457200" rtl="0" algn="l">
              <a:lnSpc>
                <a:spcPct val="100000"/>
              </a:lnSpc>
              <a:spcBef>
                <a:spcPts val="0"/>
              </a:spcBef>
              <a:spcAft>
                <a:spcPts val="0"/>
              </a:spcAft>
              <a:buSzPts val="2700"/>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Code updates from all team members built as a single, comprehensive unit</a:t>
            </a:r>
            <a:endParaRPr/>
          </a:p>
          <a:p>
            <a:pPr indent="-285750" lvl="0" marL="514350" rtl="0" algn="l">
              <a:lnSpc>
                <a:spcPct val="100000"/>
              </a:lnSpc>
              <a:spcBef>
                <a:spcPts val="0"/>
              </a:spcBef>
              <a:spcAft>
                <a:spcPts val="0"/>
              </a:spcAft>
              <a:buClr>
                <a:schemeClr val="dk1"/>
              </a:buClr>
              <a:buSzPts val="1300"/>
              <a:buFont typeface="Arial"/>
              <a:buChar char="●"/>
            </a:pPr>
            <a:r>
              <a:rPr lang="en-US"/>
              <a:t>Seeks to validate that all the code operates correctly together</a:t>
            </a:r>
            <a:endParaRPr/>
          </a:p>
          <a:p>
            <a:pPr indent="-285750" lvl="0" marL="514350" rtl="0" algn="l">
              <a:lnSpc>
                <a:spcPct val="100000"/>
              </a:lnSpc>
              <a:spcBef>
                <a:spcPts val="0"/>
              </a:spcBef>
              <a:spcAft>
                <a:spcPts val="0"/>
              </a:spcAft>
              <a:buClr>
                <a:schemeClr val="dk1"/>
              </a:buClr>
              <a:buSzPts val="1300"/>
              <a:buFont typeface="Arial"/>
              <a:buChar char="●"/>
            </a:pPr>
            <a:r>
              <a:rPr lang="en-US"/>
              <a:t>Through automated integration tests, verifies requirements successfully satisfied</a:t>
            </a:r>
            <a:endParaRPr/>
          </a:p>
          <a:p>
            <a:pPr indent="-285750" lvl="0" marL="514350" rtl="0" algn="l">
              <a:lnSpc>
                <a:spcPct val="100000"/>
              </a:lnSpc>
              <a:spcBef>
                <a:spcPts val="0"/>
              </a:spcBef>
              <a:spcAft>
                <a:spcPts val="0"/>
              </a:spcAft>
              <a:buClr>
                <a:schemeClr val="dk1"/>
              </a:buClr>
              <a:buSzPts val="1300"/>
              <a:buFont typeface="Arial"/>
              <a:buChar char="●"/>
            </a:pPr>
            <a:r>
              <a:rPr lang="en-US"/>
              <a:t>Likely includes deployment to pre-production environments for testing</a:t>
            </a:r>
            <a:endParaRPr/>
          </a:p>
          <a:p>
            <a:pPr indent="-285750" lvl="0" marL="514350" rtl="0" algn="l">
              <a:lnSpc>
                <a:spcPct val="100000"/>
              </a:lnSpc>
              <a:spcBef>
                <a:spcPts val="0"/>
              </a:spcBef>
              <a:spcAft>
                <a:spcPts val="0"/>
              </a:spcAft>
              <a:buClr>
                <a:schemeClr val="dk1"/>
              </a:buClr>
              <a:buSzPts val="1300"/>
              <a:buFont typeface="Arial"/>
              <a:buChar char="●"/>
            </a:pPr>
            <a:r>
              <a:rPr lang="en-US"/>
              <a:t>Can include automated security scans as well to help find security vulnerabilities early</a:t>
            </a:r>
            <a:endParaRPr/>
          </a:p>
        </p:txBody>
      </p:sp>
      <p:sp>
        <p:nvSpPr>
          <p:cNvPr id="482" name="Google Shape;482;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Release Phase</a:t>
            </a:r>
            <a:endParaRPr/>
          </a:p>
        </p:txBody>
      </p:sp>
      <p:sp>
        <p:nvSpPr>
          <p:cNvPr id="488" name="Google Shape;488;p29"/>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Focus:</a:t>
            </a:r>
            <a:endParaRPr/>
          </a:p>
          <a:p>
            <a:pPr indent="-228600" lvl="0" marL="457200" rtl="0" algn="l">
              <a:lnSpc>
                <a:spcPct val="100000"/>
              </a:lnSpc>
              <a:spcBef>
                <a:spcPts val="0"/>
              </a:spcBef>
              <a:spcAft>
                <a:spcPts val="0"/>
              </a:spcAft>
              <a:buSzPts val="2700"/>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Installing required runtime, compiled binaries, and configuration to the production environment</a:t>
            </a:r>
            <a:endParaRPr/>
          </a:p>
          <a:p>
            <a:pPr indent="-285750" lvl="0" marL="514350" rtl="0" algn="l">
              <a:lnSpc>
                <a:spcPct val="100000"/>
              </a:lnSpc>
              <a:spcBef>
                <a:spcPts val="0"/>
              </a:spcBef>
              <a:spcAft>
                <a:spcPts val="0"/>
              </a:spcAft>
              <a:buClr>
                <a:schemeClr val="dk1"/>
              </a:buClr>
              <a:buSzPts val="1300"/>
              <a:buFont typeface="Arial"/>
              <a:buChar char="●"/>
            </a:pPr>
            <a:r>
              <a:rPr lang="en-US"/>
              <a:t>May include small set of “smoke tests” (test transactions that can be run through the system to validate at a macro level)</a:t>
            </a:r>
            <a:endParaRPr/>
          </a:p>
          <a:p>
            <a:pPr indent="-285750" lvl="0" marL="514350" rtl="0" algn="l">
              <a:lnSpc>
                <a:spcPct val="100000"/>
              </a:lnSpc>
              <a:spcBef>
                <a:spcPts val="0"/>
              </a:spcBef>
              <a:spcAft>
                <a:spcPts val="0"/>
              </a:spcAft>
              <a:buClr>
                <a:schemeClr val="dk1"/>
              </a:buClr>
              <a:buSzPts val="1300"/>
              <a:buFont typeface="Arial"/>
              <a:buChar char="●"/>
            </a:pPr>
            <a:r>
              <a:rPr lang="en-US"/>
              <a:t>Verification that all infrastructure and configuration is in place for user access</a:t>
            </a:r>
            <a:endParaRPr/>
          </a:p>
          <a:p>
            <a:pPr indent="-285750" lvl="0" marL="514350" rtl="0" algn="l">
              <a:lnSpc>
                <a:spcPct val="100000"/>
              </a:lnSpc>
              <a:spcBef>
                <a:spcPts val="0"/>
              </a:spcBef>
              <a:spcAft>
                <a:spcPts val="0"/>
              </a:spcAft>
              <a:buClr>
                <a:schemeClr val="dk1"/>
              </a:buClr>
              <a:buSzPts val="1300"/>
              <a:buFont typeface="Arial"/>
              <a:buChar char="●"/>
            </a:pPr>
            <a:r>
              <a:rPr lang="en-US"/>
              <a:t>Ensuring that required documentation is up-to-date for production support</a:t>
            </a:r>
            <a:endParaRPr/>
          </a:p>
        </p:txBody>
      </p:sp>
      <p:sp>
        <p:nvSpPr>
          <p:cNvPr id="489" name="Google Shape;489;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t>Prerequisites</a:t>
            </a:r>
            <a:endParaRPr/>
          </a:p>
        </p:txBody>
      </p:sp>
      <p:sp>
        <p:nvSpPr>
          <p:cNvPr id="245" name="Google Shape;245;p3"/>
          <p:cNvSpPr txBox="1"/>
          <p:nvPr/>
        </p:nvSpPr>
        <p:spPr>
          <a:xfrm>
            <a:off x="613700" y="1641750"/>
            <a:ext cx="7086600" cy="9492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15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Have some education and experience in Computer Science and software development</a:t>
            </a:r>
            <a:endParaRPr/>
          </a:p>
          <a:p>
            <a:pPr indent="-323850" lvl="0" marL="457200" marR="0" rtl="0" algn="l">
              <a:lnSpc>
                <a:spcPct val="115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Have completed basic onboarding</a:t>
            </a:r>
            <a:endParaRPr b="0" i="0" sz="1500" u="none" cap="none" strike="noStrike">
              <a:solidFill>
                <a:srgbClr val="404040"/>
              </a:solidFill>
              <a:latin typeface="Arial"/>
              <a:ea typeface="Arial"/>
              <a:cs typeface="Arial"/>
              <a:sym typeface="Arial"/>
            </a:endParaRPr>
          </a:p>
        </p:txBody>
      </p:sp>
      <p:sp>
        <p:nvSpPr>
          <p:cNvPr id="246" name="Google Shape;246;p3"/>
          <p:cNvSpPr txBox="1"/>
          <p:nvPr/>
        </p:nvSpPr>
        <p:spPr>
          <a:xfrm>
            <a:off x="613700" y="2822400"/>
            <a:ext cx="7806000" cy="1202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05A28"/>
              </a:solidFill>
              <a:latin typeface="Arial"/>
              <a:ea typeface="Arial"/>
              <a:cs typeface="Arial"/>
              <a:sym typeface="Arial"/>
            </a:endParaRPr>
          </a:p>
        </p:txBody>
      </p:sp>
      <p:sp>
        <p:nvSpPr>
          <p:cNvPr id="247" name="Google Shape;247;p3"/>
          <p:cNvSpPr txBox="1"/>
          <p:nvPr/>
        </p:nvSpPr>
        <p:spPr>
          <a:xfrm>
            <a:off x="613700" y="1289500"/>
            <a:ext cx="7806000" cy="377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05A28"/>
                </a:solidFill>
                <a:latin typeface="Arial"/>
                <a:ea typeface="Arial"/>
                <a:cs typeface="Arial"/>
                <a:sym typeface="Arial"/>
              </a:rPr>
              <a:t>This course assumes you:</a:t>
            </a:r>
            <a:endParaRPr b="1" i="0" sz="1800" u="none" cap="none" strike="noStrike">
              <a:solidFill>
                <a:srgbClr val="F05A28"/>
              </a:solidFill>
              <a:latin typeface="Arial"/>
              <a:ea typeface="Arial"/>
              <a:cs typeface="Arial"/>
              <a:sym typeface="Arial"/>
            </a:endParaRPr>
          </a:p>
        </p:txBody>
      </p:sp>
      <p:sp>
        <p:nvSpPr>
          <p:cNvPr id="248" name="Google Shape;24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Operate Phase</a:t>
            </a:r>
            <a:endParaRPr/>
          </a:p>
        </p:txBody>
      </p:sp>
      <p:sp>
        <p:nvSpPr>
          <p:cNvPr id="495" name="Google Shape;495;p3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Focus:</a:t>
            </a:r>
            <a:endParaRPr/>
          </a:p>
          <a:p>
            <a:pPr indent="-228600" lvl="0" marL="457200" rtl="0" algn="l">
              <a:lnSpc>
                <a:spcPct val="100000"/>
              </a:lnSpc>
              <a:spcBef>
                <a:spcPts val="0"/>
              </a:spcBef>
              <a:spcAft>
                <a:spcPts val="0"/>
              </a:spcAft>
              <a:buSzPts val="2700"/>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Ensuring that the application remains healthy in production</a:t>
            </a:r>
            <a:endParaRPr/>
          </a:p>
          <a:p>
            <a:pPr indent="-285750" lvl="0" marL="514350" rtl="0" algn="l">
              <a:lnSpc>
                <a:spcPct val="100000"/>
              </a:lnSpc>
              <a:spcBef>
                <a:spcPts val="0"/>
              </a:spcBef>
              <a:spcAft>
                <a:spcPts val="0"/>
              </a:spcAft>
              <a:buClr>
                <a:schemeClr val="dk1"/>
              </a:buClr>
              <a:buSzPts val="1300"/>
              <a:buFont typeface="Arial"/>
              <a:buChar char="●"/>
            </a:pPr>
            <a:r>
              <a:rPr lang="en-US"/>
              <a:t>Addressing any production incidents encountered during application operation</a:t>
            </a:r>
            <a:endParaRPr/>
          </a:p>
          <a:p>
            <a:pPr indent="-285750" lvl="0" marL="514350" rtl="0" algn="l">
              <a:lnSpc>
                <a:spcPct val="100000"/>
              </a:lnSpc>
              <a:spcBef>
                <a:spcPts val="0"/>
              </a:spcBef>
              <a:spcAft>
                <a:spcPts val="0"/>
              </a:spcAft>
              <a:buClr>
                <a:schemeClr val="dk1"/>
              </a:buClr>
              <a:buSzPts val="1300"/>
              <a:buFont typeface="Arial"/>
              <a:buChar char="●"/>
            </a:pPr>
            <a:r>
              <a:rPr lang="en-US"/>
              <a:t>Identifying and tracking any issues/bugs that need to be elevated from “incident” to “problem” status</a:t>
            </a:r>
            <a:endParaRPr/>
          </a:p>
        </p:txBody>
      </p:sp>
      <p:sp>
        <p:nvSpPr>
          <p:cNvPr id="496" name="Google Shape;496;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solidFill>
                  <a:srgbClr val="000000"/>
                </a:solidFill>
                <a:latin typeface="Arial"/>
                <a:ea typeface="Arial"/>
                <a:cs typeface="Arial"/>
                <a:sym typeface="Arial"/>
              </a:rPr>
              <a:t>Feedback Phase</a:t>
            </a:r>
            <a:endParaRPr/>
          </a:p>
        </p:txBody>
      </p:sp>
      <p:sp>
        <p:nvSpPr>
          <p:cNvPr id="502" name="Google Shape;502;p31"/>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Focus:</a:t>
            </a:r>
            <a:endParaRPr/>
          </a:p>
          <a:p>
            <a:pPr indent="-228600" lvl="0" marL="457200" rtl="0" algn="l">
              <a:lnSpc>
                <a:spcPct val="100000"/>
              </a:lnSpc>
              <a:spcBef>
                <a:spcPts val="0"/>
              </a:spcBef>
              <a:spcAft>
                <a:spcPts val="0"/>
              </a:spcAft>
              <a:buSzPts val="2700"/>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Gathering business stakeholder, technology stakeholder, and user feedback on how application is operating post deployment of most recent iteration (and overall)</a:t>
            </a:r>
            <a:endParaRPr/>
          </a:p>
          <a:p>
            <a:pPr indent="-285750" lvl="0" marL="514350" rtl="0" algn="l">
              <a:lnSpc>
                <a:spcPct val="100000"/>
              </a:lnSpc>
              <a:spcBef>
                <a:spcPts val="0"/>
              </a:spcBef>
              <a:spcAft>
                <a:spcPts val="0"/>
              </a:spcAft>
              <a:buClr>
                <a:schemeClr val="dk1"/>
              </a:buClr>
              <a:buSzPts val="1300"/>
              <a:buFont typeface="Arial"/>
              <a:buChar char="●"/>
            </a:pPr>
            <a:r>
              <a:rPr lang="en-US"/>
              <a:t>Can include explicit demo to project team as part of closing out current sprint</a:t>
            </a:r>
            <a:endParaRPr/>
          </a:p>
          <a:p>
            <a:pPr indent="-285750" lvl="0" marL="514350" rtl="0" algn="l">
              <a:lnSpc>
                <a:spcPct val="100000"/>
              </a:lnSpc>
              <a:spcBef>
                <a:spcPts val="0"/>
              </a:spcBef>
              <a:spcAft>
                <a:spcPts val="0"/>
              </a:spcAft>
              <a:buClr>
                <a:schemeClr val="dk1"/>
              </a:buClr>
              <a:buSzPts val="1300"/>
              <a:buFont typeface="Arial"/>
              <a:buChar char="●"/>
            </a:pPr>
            <a:r>
              <a:rPr lang="en-US"/>
              <a:t>Goal is uncovering opportunities to continuously improve the product and getting those opportunities documented for inclusion in future sprints</a:t>
            </a:r>
            <a:endParaRPr/>
          </a:p>
        </p:txBody>
      </p:sp>
      <p:sp>
        <p:nvSpPr>
          <p:cNvPr id="503" name="Google Shape;503;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Elements of a Full-Stack App and HTTP Request/Response Cycle</a:t>
            </a:r>
            <a:endParaRPr/>
          </a:p>
        </p:txBody>
      </p:sp>
      <p:sp>
        <p:nvSpPr>
          <p:cNvPr id="509" name="Google Shape;50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510" name="Google Shape;510;p32"/>
          <p:cNvGrpSpPr/>
          <p:nvPr/>
        </p:nvGrpSpPr>
        <p:grpSpPr>
          <a:xfrm>
            <a:off x="1366391" y="1140068"/>
            <a:ext cx="6411218" cy="3670471"/>
            <a:chOff x="1366391" y="1140068"/>
            <a:chExt cx="6411218" cy="3670471"/>
          </a:xfrm>
        </p:grpSpPr>
        <p:pic>
          <p:nvPicPr>
            <p:cNvPr descr="Diagram&#10;&#10;Description automatically generated" id="511" name="Google Shape;511;p32"/>
            <p:cNvPicPr preferRelativeResize="0"/>
            <p:nvPr/>
          </p:nvPicPr>
          <p:blipFill rotWithShape="1">
            <a:blip r:embed="rId3">
              <a:alphaModFix/>
            </a:blip>
            <a:srcRect b="0" l="0" r="0" t="0"/>
            <a:stretch/>
          </p:blipFill>
          <p:spPr>
            <a:xfrm>
              <a:off x="1366391" y="1140068"/>
              <a:ext cx="6411218" cy="3670471"/>
            </a:xfrm>
            <a:prstGeom prst="rect">
              <a:avLst/>
            </a:prstGeom>
            <a:noFill/>
            <a:ln>
              <a:noFill/>
            </a:ln>
          </p:spPr>
        </p:pic>
        <p:sp>
          <p:nvSpPr>
            <p:cNvPr id="512" name="Google Shape;512;p32"/>
            <p:cNvSpPr txBox="1"/>
            <p:nvPr/>
          </p:nvSpPr>
          <p:spPr>
            <a:xfrm>
              <a:off x="1647645" y="2277374"/>
              <a:ext cx="1259457"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www.theapp.com</a:t>
              </a:r>
              <a:endParaRPr/>
            </a:p>
          </p:txBody>
        </p:sp>
        <p:sp>
          <p:nvSpPr>
            <p:cNvPr id="513" name="Google Shape;513;p32"/>
            <p:cNvSpPr txBox="1"/>
            <p:nvPr/>
          </p:nvSpPr>
          <p:spPr>
            <a:xfrm>
              <a:off x="6092041" y="2061930"/>
              <a:ext cx="1668316" cy="2154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Actual computer running app</a:t>
              </a:r>
              <a:endParaRPr/>
            </a:p>
          </p:txBody>
        </p:sp>
        <p:sp>
          <p:nvSpPr>
            <p:cNvPr id="514" name="Google Shape;514;p32"/>
            <p:cNvSpPr txBox="1"/>
            <p:nvPr/>
          </p:nvSpPr>
          <p:spPr>
            <a:xfrm>
              <a:off x="6182264" y="3131521"/>
              <a:ext cx="1012166" cy="200055"/>
            </a:xfrm>
            <a:prstGeom prst="rect">
              <a:avLst/>
            </a:prstGeom>
            <a:solidFill>
              <a:srgbClr val="D2EDF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Front-end framework</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3"/>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WORKSHOP:</a:t>
            </a:r>
            <a:endParaRPr/>
          </a:p>
        </p:txBody>
      </p:sp>
      <p:sp>
        <p:nvSpPr>
          <p:cNvPr id="520" name="Google Shape;520;p33"/>
          <p:cNvSpPr txBox="1"/>
          <p:nvPr>
            <p:ph idx="1" type="body"/>
          </p:nvPr>
        </p:nvSpPr>
        <p:spPr>
          <a:xfrm>
            <a:off x="3339830" y="1154461"/>
            <a:ext cx="5161500" cy="29118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indent="-228600" lvl="0" marL="457200" rtl="0" algn="l">
              <a:lnSpc>
                <a:spcPct val="90000"/>
              </a:lnSpc>
              <a:spcBef>
                <a:spcPts val="1000"/>
              </a:spcBef>
              <a:spcAft>
                <a:spcPts val="0"/>
              </a:spcAft>
              <a:buClr>
                <a:srgbClr val="FFFFFF"/>
              </a:buClr>
              <a:buSzPts val="1200"/>
              <a:buNone/>
            </a:pPr>
            <a:r>
              <a:t/>
            </a:r>
            <a:endParaRPr/>
          </a:p>
          <a:p>
            <a:pPr indent="-228600" lvl="0" marL="457200" rtl="0" algn="l">
              <a:lnSpc>
                <a:spcPct val="90000"/>
              </a:lnSpc>
              <a:spcBef>
                <a:spcPts val="1000"/>
              </a:spcBef>
              <a:spcAft>
                <a:spcPts val="0"/>
              </a:spcAft>
              <a:buSzPts val="1200"/>
              <a:buFont typeface="Arial"/>
              <a:buChar char="•"/>
            </a:pPr>
            <a:r>
              <a:rPr lang="en-US"/>
              <a:t>Itemize the set of high-level features that will be needed to implement this application?</a:t>
            </a:r>
            <a:endParaRPr/>
          </a:p>
          <a:p>
            <a:pPr indent="-228600" lvl="0" marL="457200" rtl="0" algn="l">
              <a:lnSpc>
                <a:spcPct val="90000"/>
              </a:lnSpc>
              <a:spcBef>
                <a:spcPts val="1000"/>
              </a:spcBef>
              <a:spcAft>
                <a:spcPts val="0"/>
              </a:spcAft>
              <a:buSzPts val="1200"/>
              <a:buFont typeface="Arial"/>
              <a:buChar char="•"/>
            </a:pPr>
            <a:r>
              <a:rPr lang="en-US"/>
              <a:t>Which features should be implemented first? Which features should ship first?</a:t>
            </a:r>
            <a:endParaRPr/>
          </a:p>
          <a:p>
            <a:pPr indent="-228600" lvl="0" marL="457200" rtl="0" algn="l">
              <a:lnSpc>
                <a:spcPct val="90000"/>
              </a:lnSpc>
              <a:spcBef>
                <a:spcPts val="1000"/>
              </a:spcBef>
              <a:spcAft>
                <a:spcPts val="0"/>
              </a:spcAft>
              <a:buSzPts val="1200"/>
              <a:buFont typeface="Arial"/>
              <a:buChar char="•"/>
            </a:pPr>
            <a:r>
              <a:rPr lang="en-US"/>
              <a:t>How might your approach need to pivot, based on market or other factors?</a:t>
            </a:r>
            <a:endParaRPr/>
          </a:p>
          <a:p>
            <a:pPr indent="-152400" lvl="0" marL="457200" rtl="0" algn="l">
              <a:lnSpc>
                <a:spcPct val="90000"/>
              </a:lnSpc>
              <a:spcBef>
                <a:spcPts val="1000"/>
              </a:spcBef>
              <a:spcAft>
                <a:spcPts val="0"/>
              </a:spcAft>
              <a:buSzPts val="1200"/>
              <a:buFont typeface="Arial"/>
              <a:buNone/>
            </a:pPr>
            <a:r>
              <a:t/>
            </a:r>
            <a:endParaRPr/>
          </a:p>
        </p:txBody>
      </p:sp>
      <p:sp>
        <p:nvSpPr>
          <p:cNvPr id="521" name="Google Shape;521;p33"/>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Looking at the “Reference Implementation” from an iterative approach</a:t>
            </a:r>
            <a:endParaRPr/>
          </a:p>
        </p:txBody>
      </p:sp>
      <p:sp>
        <p:nvSpPr>
          <p:cNvPr id="522" name="Google Shape;522;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WORKSHOP:</a:t>
            </a:r>
            <a:endParaRPr/>
          </a:p>
        </p:txBody>
      </p:sp>
      <p:sp>
        <p:nvSpPr>
          <p:cNvPr id="528" name="Google Shape;528;p34"/>
          <p:cNvSpPr txBox="1"/>
          <p:nvPr>
            <p:ph idx="1" type="body"/>
          </p:nvPr>
        </p:nvSpPr>
        <p:spPr>
          <a:xfrm>
            <a:off x="3339830" y="1154461"/>
            <a:ext cx="5161500" cy="29118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indent="-228600" lvl="0" marL="457200" rtl="0" algn="l">
              <a:lnSpc>
                <a:spcPct val="90000"/>
              </a:lnSpc>
              <a:spcBef>
                <a:spcPts val="1000"/>
              </a:spcBef>
              <a:spcAft>
                <a:spcPts val="0"/>
              </a:spcAft>
              <a:buClr>
                <a:srgbClr val="FFFFFF"/>
              </a:buClr>
              <a:buSzPts val="1200"/>
              <a:buNone/>
            </a:pPr>
            <a:r>
              <a:t/>
            </a:r>
            <a:endParaRPr/>
          </a:p>
          <a:p>
            <a:pPr indent="-228600" lvl="0" marL="457200" rtl="0" algn="l">
              <a:lnSpc>
                <a:spcPct val="90000"/>
              </a:lnSpc>
              <a:spcBef>
                <a:spcPts val="1000"/>
              </a:spcBef>
              <a:spcAft>
                <a:spcPts val="0"/>
              </a:spcAft>
              <a:buSzPts val="1200"/>
              <a:buFont typeface="Arial"/>
              <a:buChar char="•"/>
            </a:pPr>
            <a:r>
              <a:rPr lang="en-US"/>
              <a:t>Based on your prioritization of the features that should be implemented/shipped first (from the previous discussion), what should your first two iterations look like?</a:t>
            </a:r>
            <a:endParaRPr/>
          </a:p>
          <a:p>
            <a:pPr indent="-228600" lvl="0" marL="457200" rtl="0" algn="l">
              <a:lnSpc>
                <a:spcPct val="90000"/>
              </a:lnSpc>
              <a:spcBef>
                <a:spcPts val="1000"/>
              </a:spcBef>
              <a:spcAft>
                <a:spcPts val="0"/>
              </a:spcAft>
              <a:buSzPts val="1200"/>
              <a:buFont typeface="Arial"/>
              <a:buChar char="•"/>
            </a:pPr>
            <a:r>
              <a:rPr lang="en-US"/>
              <a:t>Include tasks for each phase (Plan, Develop, Test, Release, Operate)</a:t>
            </a:r>
            <a:endParaRPr/>
          </a:p>
          <a:p>
            <a:pPr indent="-228600" lvl="0" marL="457200" rtl="0" algn="l">
              <a:lnSpc>
                <a:spcPct val="90000"/>
              </a:lnSpc>
              <a:spcBef>
                <a:spcPts val="1000"/>
              </a:spcBef>
              <a:spcAft>
                <a:spcPts val="0"/>
              </a:spcAft>
              <a:buSzPts val="1200"/>
              <a:buFont typeface="Arial"/>
              <a:buChar char="•"/>
            </a:pPr>
            <a:r>
              <a:rPr lang="en-US"/>
              <a:t>What are some practical ways to gather feedback on the features deployed as part of the first two iterations?</a:t>
            </a:r>
            <a:endParaRPr/>
          </a:p>
          <a:p>
            <a:pPr indent="-152400" lvl="0" marL="457200" rtl="0" algn="l">
              <a:lnSpc>
                <a:spcPct val="90000"/>
              </a:lnSpc>
              <a:spcBef>
                <a:spcPts val="1000"/>
              </a:spcBef>
              <a:spcAft>
                <a:spcPts val="0"/>
              </a:spcAft>
              <a:buSzPts val="1200"/>
              <a:buFont typeface="Arial"/>
              <a:buNone/>
            </a:pPr>
            <a:r>
              <a:t/>
            </a:r>
            <a:endParaRPr/>
          </a:p>
        </p:txBody>
      </p:sp>
      <p:sp>
        <p:nvSpPr>
          <p:cNvPr id="529" name="Google Shape;529;p34"/>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Looking at the “Reference Implementation” from an iterative approach</a:t>
            </a:r>
            <a:endParaRPr/>
          </a:p>
        </p:txBody>
      </p:sp>
      <p:sp>
        <p:nvSpPr>
          <p:cNvPr id="530" name="Google Shape;530;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5"/>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The Agile Manifesto and Best Practices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The Agile Manifesto and its Origins</a:t>
            </a:r>
            <a:endParaRPr/>
          </a:p>
        </p:txBody>
      </p:sp>
      <p:sp>
        <p:nvSpPr>
          <p:cNvPr id="541" name="Google Shape;541;p3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What is it? A statement of values regarding approaches to how teams create and ship software</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When was it made? 2001, by 17 top software developers and consultants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Key aspects:</a:t>
            </a:r>
            <a:endParaRPr/>
          </a:p>
          <a:p>
            <a:pPr indent="-285750" lvl="0" marL="514350" rtl="0" algn="l">
              <a:lnSpc>
                <a:spcPct val="100000"/>
              </a:lnSpc>
              <a:spcBef>
                <a:spcPts val="0"/>
              </a:spcBef>
              <a:spcAft>
                <a:spcPts val="0"/>
              </a:spcAft>
              <a:buClr>
                <a:schemeClr val="dk1"/>
              </a:buClr>
              <a:buSzPts val="1300"/>
              <a:buFont typeface="Arial"/>
              <a:buChar char="●"/>
            </a:pPr>
            <a:r>
              <a:rPr lang="en-US"/>
              <a:t>12 values were agreed upon</a:t>
            </a:r>
            <a:endParaRPr/>
          </a:p>
          <a:p>
            <a:pPr indent="-285750" lvl="0" marL="514350" rtl="0" algn="l">
              <a:lnSpc>
                <a:spcPct val="100000"/>
              </a:lnSpc>
              <a:spcBef>
                <a:spcPts val="0"/>
              </a:spcBef>
              <a:spcAft>
                <a:spcPts val="0"/>
              </a:spcAft>
              <a:buClr>
                <a:schemeClr val="dk1"/>
              </a:buClr>
              <a:buSzPts val="1300"/>
              <a:buFont typeface="Arial"/>
              <a:buChar char="●"/>
            </a:pPr>
            <a:r>
              <a:rPr lang="en-US"/>
              <a:t>These values are NOT a process, implementation or standard; they are opinions</a:t>
            </a:r>
            <a:endParaRPr/>
          </a:p>
          <a:p>
            <a:pPr indent="-285750" lvl="0" marL="514350" rtl="0" algn="l">
              <a:lnSpc>
                <a:spcPct val="100000"/>
              </a:lnSpc>
              <a:spcBef>
                <a:spcPts val="0"/>
              </a:spcBef>
              <a:spcAft>
                <a:spcPts val="0"/>
              </a:spcAft>
              <a:buClr>
                <a:schemeClr val="dk1"/>
              </a:buClr>
              <a:buSzPts val="1300"/>
              <a:buFont typeface="Arial"/>
              <a:buChar char="●"/>
            </a:pPr>
            <a:r>
              <a:rPr lang="en-US"/>
              <a:t>Many popular project management methodologies have arisen that are based on these values</a:t>
            </a:r>
            <a:endParaRPr/>
          </a:p>
          <a:p>
            <a:pPr indent="-285750" lvl="0" marL="514350" rtl="0" algn="l">
              <a:lnSpc>
                <a:spcPct val="100000"/>
              </a:lnSpc>
              <a:spcBef>
                <a:spcPts val="0"/>
              </a:spcBef>
              <a:spcAft>
                <a:spcPts val="0"/>
              </a:spcAft>
              <a:buClr>
                <a:schemeClr val="dk1"/>
              </a:buClr>
              <a:buSzPts val="1300"/>
              <a:buFont typeface="Arial"/>
              <a:buChar char="●"/>
            </a:pPr>
            <a:r>
              <a:rPr lang="en-US"/>
              <a:t>Many Agile implementations are poorly executed; it takes great cooperation between business leadership and a competent, self-guided dev team to make it work</a:t>
            </a:r>
            <a:endParaRPr/>
          </a:p>
        </p:txBody>
      </p:sp>
      <p:sp>
        <p:nvSpPr>
          <p:cNvPr id="542" name="Google Shape;542;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Agile Values</a:t>
            </a:r>
            <a:endParaRPr/>
          </a:p>
        </p:txBody>
      </p:sp>
      <p:sp>
        <p:nvSpPr>
          <p:cNvPr id="548" name="Google Shape;548;p37"/>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85750" lvl="0" marL="514350" rtl="0" algn="l">
              <a:lnSpc>
                <a:spcPct val="100000"/>
              </a:lnSpc>
              <a:spcBef>
                <a:spcPts val="0"/>
              </a:spcBef>
              <a:spcAft>
                <a:spcPts val="0"/>
              </a:spcAft>
              <a:buClr>
                <a:schemeClr val="dk1"/>
              </a:buClr>
              <a:buSzPts val="1300"/>
              <a:buFont typeface="Arial"/>
              <a:buChar char="●"/>
            </a:pPr>
            <a:r>
              <a:rPr lang="en-US"/>
              <a:t>Individuals and Interactions &gt; Processes and Tools</a:t>
            </a:r>
            <a:endParaRPr/>
          </a:p>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Working Software &gt; Comprehensive Documentation</a:t>
            </a:r>
            <a:endParaRPr/>
          </a:p>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Customer Collaboration &gt; Contract Negotiation</a:t>
            </a:r>
            <a:endParaRPr/>
          </a:p>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Responding to Change &gt; Following a Plan</a:t>
            </a:r>
            <a:endParaRPr/>
          </a:p>
          <a:p>
            <a:pPr indent="-228600" lvl="0" marL="457200" rtl="0" algn="l">
              <a:lnSpc>
                <a:spcPct val="100000"/>
              </a:lnSpc>
              <a:spcBef>
                <a:spcPts val="0"/>
              </a:spcBef>
              <a:spcAft>
                <a:spcPts val="0"/>
              </a:spcAft>
              <a:buSzPts val="2700"/>
              <a:buNone/>
            </a:pPr>
            <a:r>
              <a:t/>
            </a:r>
            <a:endParaRPr/>
          </a:p>
        </p:txBody>
      </p:sp>
      <p:sp>
        <p:nvSpPr>
          <p:cNvPr id="549" name="Google Shape;549;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Key Elements of the Agile Approach</a:t>
            </a:r>
            <a:endParaRPr/>
          </a:p>
        </p:txBody>
      </p:sp>
      <p:sp>
        <p:nvSpPr>
          <p:cNvPr id="555" name="Google Shape;555;p3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The Agile method is an iterative and incremental tactic to software design that utilizes constant planning, understanding, upgrading, team partnership, development, and delivery.</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It is driven by the principles of providing value and collaborating with stakeholders.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It starts with customers defining the end uses of the final product and the kind of problems the final product attempts to address.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Designated teams start to plan and work on a complete process through planning, implementing, and appraising.</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Since the development process is iterative, errors are resolved in the intermediate stage of the project.</a:t>
            </a:r>
            <a:endParaRPr/>
          </a:p>
        </p:txBody>
      </p:sp>
      <p:sp>
        <p:nvSpPr>
          <p:cNvPr id="556" name="Google Shape;556;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Modern Approaches to Agile Software Development</a:t>
            </a:r>
            <a:endParaRPr/>
          </a:p>
        </p:txBody>
      </p:sp>
      <p:sp>
        <p:nvSpPr>
          <p:cNvPr id="562" name="Google Shape;562;p39"/>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Several project management approaches implement Agile values in some way. Often, they bring in elements of other approaches.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Popular methodologies:</a:t>
            </a:r>
            <a:endParaRPr/>
          </a:p>
          <a:p>
            <a:pPr indent="-285750" lvl="0" marL="514350" rtl="0" algn="l">
              <a:lnSpc>
                <a:spcPct val="100000"/>
              </a:lnSpc>
              <a:spcBef>
                <a:spcPts val="0"/>
              </a:spcBef>
              <a:spcAft>
                <a:spcPts val="0"/>
              </a:spcAft>
              <a:buClr>
                <a:schemeClr val="dk1"/>
              </a:buClr>
              <a:buSzPts val="1300"/>
              <a:buFont typeface="Arial"/>
              <a:buChar char="●"/>
            </a:pPr>
            <a:r>
              <a:rPr lang="en-US"/>
              <a:t>Kanban – uses visual boards to view and organize tasks. Uses elements of “Just In Time” lean manufacturing strategies, emphasizing throughput</a:t>
            </a:r>
            <a:endParaRPr/>
          </a:p>
          <a:p>
            <a:pPr indent="-285750" lvl="0" marL="514350" rtl="0" algn="l">
              <a:lnSpc>
                <a:spcPct val="100000"/>
              </a:lnSpc>
              <a:spcBef>
                <a:spcPts val="0"/>
              </a:spcBef>
              <a:spcAft>
                <a:spcPts val="0"/>
              </a:spcAft>
              <a:buClr>
                <a:schemeClr val="dk1"/>
              </a:buClr>
              <a:buSzPts val="1300"/>
              <a:buFont typeface="Arial"/>
              <a:buChar char="●"/>
            </a:pPr>
            <a:r>
              <a:rPr lang="en-US"/>
              <a:t>Scrum – aligns closely with Agile values. Breaks down overall development into iterative sprints. Makes use of exclusive roles (“Scrum Lead”, “Product Owner”) and emphasizes constant communication through a daily “scrum” where activities can be aligned. </a:t>
            </a:r>
            <a:endParaRPr/>
          </a:p>
          <a:p>
            <a:pPr indent="-285750" lvl="0" marL="514350" rtl="0" algn="l">
              <a:lnSpc>
                <a:spcPct val="100000"/>
              </a:lnSpc>
              <a:spcBef>
                <a:spcPts val="0"/>
              </a:spcBef>
              <a:spcAft>
                <a:spcPts val="0"/>
              </a:spcAft>
              <a:buClr>
                <a:schemeClr val="dk1"/>
              </a:buClr>
              <a:buSzPts val="1300"/>
              <a:buFont typeface="Arial"/>
              <a:buChar char="●"/>
            </a:pPr>
            <a:r>
              <a:rPr lang="en-US"/>
              <a:t>Scaled Agile Framework (SAFe) – workflow and organizational patterns to help deploy Agile at scale in large organizations.</a:t>
            </a:r>
            <a:endParaRPr/>
          </a:p>
          <a:p>
            <a:pPr indent="-114300" lvl="0" marL="514350" rtl="0" algn="l">
              <a:lnSpc>
                <a:spcPct val="100000"/>
              </a:lnSpc>
              <a:spcBef>
                <a:spcPts val="0"/>
              </a:spcBef>
              <a:spcAft>
                <a:spcPts val="0"/>
              </a:spcAft>
              <a:buSzPts val="2700"/>
              <a:buFont typeface="Arial"/>
              <a:buNone/>
            </a:pPr>
            <a:r>
              <a:t/>
            </a:r>
            <a:endParaRPr/>
          </a:p>
          <a:p>
            <a:pPr indent="0" lvl="0" marL="228600" rtl="0" algn="l">
              <a:lnSpc>
                <a:spcPct val="100000"/>
              </a:lnSpc>
              <a:spcBef>
                <a:spcPts val="0"/>
              </a:spcBef>
              <a:spcAft>
                <a:spcPts val="0"/>
              </a:spcAft>
              <a:buSzPts val="2700"/>
              <a:buNone/>
            </a:pPr>
            <a:r>
              <a:rPr lang="en-US"/>
              <a:t>All three of these approaches are in use in some fashion at Capital.</a:t>
            </a:r>
            <a:endParaRPr/>
          </a:p>
        </p:txBody>
      </p:sp>
      <p:sp>
        <p:nvSpPr>
          <p:cNvPr id="563" name="Google Shape;563;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2" name="Shape 252"/>
        <p:cNvGrpSpPr/>
        <p:nvPr/>
      </p:nvGrpSpPr>
      <p:grpSpPr>
        <a:xfrm>
          <a:off x="0" y="0"/>
          <a:ext cx="0" cy="0"/>
          <a:chOff x="0" y="0"/>
          <a:chExt cx="0" cy="0"/>
        </a:xfrm>
      </p:grpSpPr>
      <p:sp>
        <p:nvSpPr>
          <p:cNvPr id="253" name="Google Shape;253;p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anchorCtr="0" anchor="b" bIns="45700" lIns="45700" spcFirstLastPara="1" rIns="45700" wrap="square" tIns="45700">
            <a:noAutofit/>
          </a:bodyPr>
          <a:lstStyle/>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0"/>
              </a:spcBef>
              <a:spcAft>
                <a:spcPts val="0"/>
              </a:spcAft>
              <a:buNone/>
            </a:pPr>
            <a:r>
              <a:rPr b="0" i="0" lang="en-US" sz="1500" u="none" cap="none" strike="noStrike">
                <a:solidFill>
                  <a:srgbClr val="404040"/>
                </a:solidFill>
                <a:latin typeface="Arial"/>
                <a:ea typeface="Arial"/>
                <a:cs typeface="Arial"/>
                <a:sym typeface="Arial"/>
              </a:rPr>
              <a:t>Quality software engineering is built upon a solid software development methodology</a:t>
            </a:r>
            <a:endParaRPr/>
          </a:p>
          <a:p>
            <a:pPr indent="-323850" lvl="2" marL="457200" marR="0" rtl="0" algn="l">
              <a:lnSpc>
                <a:spcPct val="150000"/>
              </a:lnSpc>
              <a:spcBef>
                <a:spcPts val="100"/>
              </a:spcBef>
              <a:spcAft>
                <a:spcPts val="0"/>
              </a:spcAft>
              <a:buClr>
                <a:srgbClr val="404040"/>
              </a:buClr>
              <a:buSzPts val="1500"/>
              <a:buFont typeface="Arial"/>
              <a:buChar char="●"/>
            </a:pPr>
            <a:r>
              <a:rPr b="0" i="0" lang="en-US" sz="1400" u="none" cap="none" strike="noStrike">
                <a:solidFill>
                  <a:srgbClr val="404040"/>
                </a:solidFill>
                <a:latin typeface="Arial"/>
                <a:ea typeface="Arial"/>
                <a:cs typeface="Arial"/>
                <a:sym typeface="Arial"/>
              </a:rPr>
              <a:t>Knowing how iterative software development works helps you confidently contribute from your role</a:t>
            </a:r>
            <a:endParaRPr/>
          </a:p>
          <a:p>
            <a:pPr indent="-323850" lvl="0" marL="457200" marR="0" rtl="0" algn="l">
              <a:lnSpc>
                <a:spcPct val="150000"/>
              </a:lnSpc>
              <a:spcBef>
                <a:spcPts val="100"/>
              </a:spcBef>
              <a:spcAft>
                <a:spcPts val="0"/>
              </a:spcAft>
              <a:buClr>
                <a:srgbClr val="404040"/>
              </a:buClr>
              <a:buSzPts val="1500"/>
              <a:buFont typeface="Arial"/>
              <a:buChar char="●"/>
            </a:pPr>
            <a:r>
              <a:rPr b="0" i="0" lang="en-US" sz="1400" u="none" cap="none" strike="noStrike">
                <a:solidFill>
                  <a:srgbClr val="404040"/>
                </a:solidFill>
                <a:latin typeface="Arial"/>
                <a:ea typeface="Arial"/>
                <a:cs typeface="Arial"/>
                <a:sym typeface="Arial"/>
              </a:rPr>
              <a:t>Understanding Agile principles helps you work more effectively in teams</a:t>
            </a:r>
            <a:endParaRPr/>
          </a:p>
          <a:p>
            <a:pPr indent="-323850" lvl="0" marL="457200" marR="0" rtl="0" algn="l">
              <a:lnSpc>
                <a:spcPct val="150000"/>
              </a:lnSpc>
              <a:spcBef>
                <a:spcPts val="100"/>
              </a:spcBef>
              <a:spcAft>
                <a:spcPts val="0"/>
              </a:spcAft>
              <a:buClr>
                <a:srgbClr val="404040"/>
              </a:buClr>
              <a:buSzPts val="1500"/>
              <a:buFont typeface="Arial"/>
              <a:buChar char="●"/>
            </a:pPr>
            <a:r>
              <a:rPr b="0" i="0" lang="en-US" sz="1400" u="none" cap="none" strike="noStrike">
                <a:solidFill>
                  <a:srgbClr val="404040"/>
                </a:solidFill>
                <a:latin typeface="Arial"/>
                <a:ea typeface="Arial"/>
                <a:cs typeface="Arial"/>
                <a:sym typeface="Arial"/>
              </a:rPr>
              <a:t>Understanding DevOps (and DevSecOps) orients you to Capital Group’s tech culture and enables secure continuous improvement</a:t>
            </a:r>
            <a:endParaRPr/>
          </a:p>
          <a:p>
            <a:pPr indent="-323850" lvl="0" marL="457200" marR="0" rtl="0" algn="l">
              <a:lnSpc>
                <a:spcPct val="150000"/>
              </a:lnSpc>
              <a:spcBef>
                <a:spcPts val="1100"/>
              </a:spcBef>
              <a:spcAft>
                <a:spcPts val="0"/>
              </a:spcAft>
              <a:buClr>
                <a:srgbClr val="404040"/>
              </a:buClr>
              <a:buSzPts val="1500"/>
              <a:buFont typeface="Arial"/>
              <a:buChar char="●"/>
            </a:pPr>
            <a:r>
              <a:rPr b="0" i="0" lang="en-US" sz="1400" u="none" cap="none" strike="noStrike">
                <a:solidFill>
                  <a:srgbClr val="404040"/>
                </a:solidFill>
                <a:latin typeface="Arial"/>
                <a:ea typeface="Arial"/>
                <a:cs typeface="Arial"/>
                <a:sym typeface="Arial"/>
              </a:rPr>
              <a:t>Being familiar with JIRA and how it’s used helps you create, track and contribute to technology workflows</a:t>
            </a:r>
            <a:endParaRPr/>
          </a:p>
          <a:p>
            <a:pPr indent="-323850" lvl="0" marL="457200" marR="0" rtl="0" algn="l">
              <a:lnSpc>
                <a:spcPct val="150000"/>
              </a:lnSpc>
              <a:spcBef>
                <a:spcPts val="1100"/>
              </a:spcBef>
              <a:spcAft>
                <a:spcPts val="1000"/>
              </a:spcAft>
              <a:buClr>
                <a:srgbClr val="404040"/>
              </a:buClr>
              <a:buSzPts val="1500"/>
              <a:buFont typeface="Arial"/>
              <a:buChar char="●"/>
            </a:pPr>
            <a:r>
              <a:rPr b="0" i="0" lang="en-US" sz="1400" u="none" cap="none" strike="noStrike">
                <a:solidFill>
                  <a:srgbClr val="404040"/>
                </a:solidFill>
                <a:latin typeface="Arial"/>
                <a:ea typeface="Arial"/>
                <a:cs typeface="Arial"/>
                <a:sym typeface="Arial"/>
              </a:rPr>
              <a:t>Knowing how to use GitHub positions you for divide-and-conquer on project completion</a:t>
            </a:r>
            <a:endParaRPr b="0" i="0" sz="1400" u="none" cap="none" strike="noStrike">
              <a:solidFill>
                <a:srgbClr val="404040"/>
              </a:solidFill>
              <a:latin typeface="Arial"/>
              <a:ea typeface="Arial"/>
              <a:cs typeface="Arial"/>
              <a:sym typeface="Arial"/>
            </a:endParaRPr>
          </a:p>
        </p:txBody>
      </p:sp>
      <p:sp>
        <p:nvSpPr>
          <p:cNvPr id="256" name="Google Shape;256;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Common Agile Practices at Capital Group</a:t>
            </a:r>
            <a:endParaRPr/>
          </a:p>
        </p:txBody>
      </p:sp>
      <p:sp>
        <p:nvSpPr>
          <p:cNvPr id="569" name="Google Shape;569;p4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Common practices are:</a:t>
            </a:r>
            <a:endParaRPr/>
          </a:p>
          <a:p>
            <a:pPr indent="-285750" lvl="0" marL="514350" rtl="0" algn="l">
              <a:lnSpc>
                <a:spcPct val="100000"/>
              </a:lnSpc>
              <a:spcBef>
                <a:spcPts val="0"/>
              </a:spcBef>
              <a:spcAft>
                <a:spcPts val="0"/>
              </a:spcAft>
              <a:buClr>
                <a:schemeClr val="dk1"/>
              </a:buClr>
              <a:buSzPts val="1300"/>
              <a:buFont typeface="Arial"/>
              <a:buChar char="●"/>
            </a:pPr>
            <a:r>
              <a:rPr lang="en-US"/>
              <a:t>Close collaboration between an engaged and knowledgeable Product Owner and a self-organizing dev team with strong ownership for code and team quality </a:t>
            </a:r>
            <a:endParaRPr/>
          </a:p>
          <a:p>
            <a:pPr indent="-285750" lvl="0" marL="514350" rtl="0" algn="l">
              <a:lnSpc>
                <a:spcPct val="100000"/>
              </a:lnSpc>
              <a:spcBef>
                <a:spcPts val="0"/>
              </a:spcBef>
              <a:spcAft>
                <a:spcPts val="0"/>
              </a:spcAft>
              <a:buClr>
                <a:schemeClr val="dk1"/>
              </a:buClr>
              <a:buSzPts val="1300"/>
              <a:buFont typeface="Arial"/>
              <a:buChar char="●"/>
            </a:pPr>
            <a:r>
              <a:rPr lang="en-US"/>
              <a:t>Relentlessly working to break complex tasks down into smaller, more discrete and defined elements</a:t>
            </a:r>
            <a:endParaRPr/>
          </a:p>
          <a:p>
            <a:pPr indent="-285750" lvl="0" marL="514350" rtl="0" algn="l">
              <a:lnSpc>
                <a:spcPct val="100000"/>
              </a:lnSpc>
              <a:spcBef>
                <a:spcPts val="0"/>
              </a:spcBef>
              <a:spcAft>
                <a:spcPts val="0"/>
              </a:spcAft>
              <a:buClr>
                <a:schemeClr val="dk1"/>
              </a:buClr>
              <a:buSzPts val="1300"/>
              <a:buFont typeface="Arial"/>
              <a:buChar char="●"/>
            </a:pPr>
            <a:r>
              <a:rPr lang="en-US"/>
              <a:t>Making use of Scrum boards to track and prioritize work</a:t>
            </a:r>
            <a:endParaRPr/>
          </a:p>
          <a:p>
            <a:pPr indent="-285750" lvl="0" marL="514350" rtl="0" algn="l">
              <a:lnSpc>
                <a:spcPct val="100000"/>
              </a:lnSpc>
              <a:spcBef>
                <a:spcPts val="0"/>
              </a:spcBef>
              <a:spcAft>
                <a:spcPts val="0"/>
              </a:spcAft>
              <a:buClr>
                <a:schemeClr val="dk1"/>
              </a:buClr>
              <a:buSzPts val="1300"/>
              <a:buFont typeface="Arial"/>
              <a:buChar char="●"/>
            </a:pPr>
            <a:r>
              <a:rPr lang="en-US"/>
              <a:t>Sprints run using Scrum principles and practices</a:t>
            </a:r>
            <a:endParaRPr/>
          </a:p>
          <a:p>
            <a:pPr indent="-285750" lvl="0" marL="514350" rtl="0" algn="l">
              <a:lnSpc>
                <a:spcPct val="100000"/>
              </a:lnSpc>
              <a:spcBef>
                <a:spcPts val="0"/>
              </a:spcBef>
              <a:spcAft>
                <a:spcPts val="0"/>
              </a:spcAft>
              <a:buClr>
                <a:schemeClr val="dk1"/>
              </a:buClr>
              <a:buSzPts val="1300"/>
              <a:buFont typeface="Arial"/>
              <a:buChar char="●"/>
            </a:pPr>
            <a:r>
              <a:rPr lang="en-US"/>
              <a:t>Continuously evaluate and improve how we choose scope of work for each iteration</a:t>
            </a:r>
            <a:endParaRPr/>
          </a:p>
          <a:p>
            <a:pPr indent="-114300" lvl="0" marL="514350" rtl="0" algn="l">
              <a:lnSpc>
                <a:spcPct val="100000"/>
              </a:lnSpc>
              <a:spcBef>
                <a:spcPts val="0"/>
              </a:spcBef>
              <a:spcAft>
                <a:spcPts val="0"/>
              </a:spcAft>
              <a:buSzPts val="2700"/>
              <a:buFont typeface="Arial"/>
              <a:buNone/>
            </a:pPr>
            <a:r>
              <a:t/>
            </a:r>
            <a:endParaRPr/>
          </a:p>
        </p:txBody>
      </p:sp>
      <p:sp>
        <p:nvSpPr>
          <p:cNvPr id="570" name="Google Shape;570;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Typical Kanban Board</a:t>
            </a:r>
            <a:endParaRPr/>
          </a:p>
        </p:txBody>
      </p:sp>
      <p:sp>
        <p:nvSpPr>
          <p:cNvPr id="576" name="Google Shape;576;p41"/>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t/>
            </a:r>
            <a:endParaRPr/>
          </a:p>
        </p:txBody>
      </p:sp>
      <p:sp>
        <p:nvSpPr>
          <p:cNvPr id="577" name="Google Shape;577;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descr="Software Kanban Board" id="578" name="Google Shape;578;p41"/>
          <p:cNvPicPr preferRelativeResize="0"/>
          <p:nvPr/>
        </p:nvPicPr>
        <p:blipFill rotWithShape="1">
          <a:blip r:embed="rId3">
            <a:alphaModFix/>
          </a:blip>
          <a:srcRect b="0" l="0" r="0" t="0"/>
          <a:stretch/>
        </p:blipFill>
        <p:spPr>
          <a:xfrm>
            <a:off x="769067" y="1061875"/>
            <a:ext cx="7314365" cy="3106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Diagram of Typical Scrum Sprint</a:t>
            </a:r>
            <a:endParaRPr/>
          </a:p>
        </p:txBody>
      </p:sp>
      <p:sp>
        <p:nvSpPr>
          <p:cNvPr id="584" name="Google Shape;584;p42"/>
          <p:cNvSpPr txBox="1"/>
          <p:nvPr>
            <p:ph idx="1" type="subTitle"/>
          </p:nvPr>
        </p:nvSpPr>
        <p:spPr>
          <a:xfrm>
            <a:off x="882646" y="1389179"/>
            <a:ext cx="7162087" cy="2961118"/>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t/>
            </a:r>
            <a:endParaRPr/>
          </a:p>
        </p:txBody>
      </p:sp>
      <p:sp>
        <p:nvSpPr>
          <p:cNvPr id="585" name="Google Shape;585;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descr="Scrum lifecycle diagram" id="586" name="Google Shape;586;p42"/>
          <p:cNvPicPr preferRelativeResize="0"/>
          <p:nvPr/>
        </p:nvPicPr>
        <p:blipFill rotWithShape="1">
          <a:blip r:embed="rId3">
            <a:alphaModFix/>
          </a:blip>
          <a:srcRect b="0" l="0" r="0" t="0"/>
          <a:stretch/>
        </p:blipFill>
        <p:spPr>
          <a:xfrm>
            <a:off x="411821" y="1408554"/>
            <a:ext cx="8320357" cy="2862919"/>
          </a:xfrm>
          <a:prstGeom prst="rect">
            <a:avLst/>
          </a:prstGeom>
          <a:noFill/>
          <a:ln>
            <a:noFill/>
          </a:ln>
        </p:spPr>
      </p:pic>
      <p:sp>
        <p:nvSpPr>
          <p:cNvPr id="587" name="Google Shape;587;p42"/>
          <p:cNvSpPr txBox="1"/>
          <p:nvPr/>
        </p:nvSpPr>
        <p:spPr>
          <a:xfrm>
            <a:off x="1453550" y="4572000"/>
            <a:ext cx="6236898"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Source: </a:t>
            </a:r>
            <a:r>
              <a:rPr b="0" i="0" lang="en-US" sz="1100" u="sng" cap="none" strike="noStrike">
                <a:solidFill>
                  <a:srgbClr val="000000"/>
                </a:solidFill>
                <a:latin typeface="Arial"/>
                <a:ea typeface="Arial"/>
                <a:cs typeface="Arial"/>
                <a:sym typeface="Arial"/>
                <a:hlinkClick r:id="rId4">
                  <a:extLst>
                    <a:ext uri="{A12FA001-AC4F-418D-AE19-62706E023703}">
                      <ahyp:hlinkClr val="tx"/>
                    </a:ext>
                  </a:extLst>
                </a:hlinkClick>
              </a:rPr>
              <a:t>https://docs.microsoft.com/en-us/devops/plan/what-is-scrum</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Scrum Roles</a:t>
            </a:r>
            <a:endParaRPr/>
          </a:p>
        </p:txBody>
      </p:sp>
      <p:sp>
        <p:nvSpPr>
          <p:cNvPr id="593" name="Google Shape;593;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594" name="Google Shape;594;p43"/>
          <p:cNvSpPr/>
          <p:nvPr/>
        </p:nvSpPr>
        <p:spPr>
          <a:xfrm>
            <a:off x="3040811" y="1587260"/>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Product Owner</a:t>
            </a:r>
            <a:endParaRPr/>
          </a:p>
        </p:txBody>
      </p:sp>
      <p:sp>
        <p:nvSpPr>
          <p:cNvPr id="595" name="Google Shape;595;p43"/>
          <p:cNvSpPr/>
          <p:nvPr/>
        </p:nvSpPr>
        <p:spPr>
          <a:xfrm>
            <a:off x="3040811" y="2443433"/>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Scrum Lead</a:t>
            </a:r>
            <a:endParaRPr/>
          </a:p>
        </p:txBody>
      </p:sp>
      <p:sp>
        <p:nvSpPr>
          <p:cNvPr id="596" name="Google Shape;596;p43"/>
          <p:cNvSpPr/>
          <p:nvPr/>
        </p:nvSpPr>
        <p:spPr>
          <a:xfrm>
            <a:off x="3040811" y="3299606"/>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Scrum Team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Scrum Roles</a:t>
            </a:r>
            <a:endParaRPr/>
          </a:p>
        </p:txBody>
      </p:sp>
      <p:sp>
        <p:nvSpPr>
          <p:cNvPr id="602" name="Google Shape;602;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603" name="Google Shape;603;p44"/>
          <p:cNvSpPr/>
          <p:nvPr/>
        </p:nvSpPr>
        <p:spPr>
          <a:xfrm>
            <a:off x="3040811" y="1587260"/>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Product Owner</a:t>
            </a:r>
            <a:endParaRPr/>
          </a:p>
        </p:txBody>
      </p:sp>
      <p:sp>
        <p:nvSpPr>
          <p:cNvPr id="604" name="Google Shape;604;p44"/>
          <p:cNvSpPr/>
          <p:nvPr/>
        </p:nvSpPr>
        <p:spPr>
          <a:xfrm>
            <a:off x="3040811" y="2443433"/>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Scrum Lead</a:t>
            </a:r>
            <a:endParaRPr/>
          </a:p>
        </p:txBody>
      </p:sp>
      <p:sp>
        <p:nvSpPr>
          <p:cNvPr id="605" name="Google Shape;605;p44"/>
          <p:cNvSpPr/>
          <p:nvPr/>
        </p:nvSpPr>
        <p:spPr>
          <a:xfrm>
            <a:off x="3040811" y="3299606"/>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Scrum Team</a:t>
            </a:r>
            <a:endParaRPr/>
          </a:p>
        </p:txBody>
      </p:sp>
      <p:sp>
        <p:nvSpPr>
          <p:cNvPr id="606" name="Google Shape;606;p44"/>
          <p:cNvSpPr txBox="1"/>
          <p:nvPr>
            <p:ph idx="1" type="subTitle"/>
          </p:nvPr>
        </p:nvSpPr>
        <p:spPr>
          <a:xfrm>
            <a:off x="6305742" y="1542683"/>
            <a:ext cx="2522002" cy="831026"/>
          </a:xfrm>
          <a:prstGeom prst="rect">
            <a:avLst/>
          </a:prstGeom>
          <a:noFill/>
          <a:ln>
            <a:noFill/>
          </a:ln>
        </p:spPr>
        <p:txBody>
          <a:bodyPr anchorCtr="0" anchor="t" bIns="91400" lIns="91400" spcFirstLastPara="1" rIns="91400" wrap="square" tIns="91400">
            <a:noAutofit/>
          </a:bodyPr>
          <a:lstStyle/>
          <a:p>
            <a:pPr indent="-285750" lvl="0" marL="514350" rtl="0" algn="l">
              <a:lnSpc>
                <a:spcPct val="100000"/>
              </a:lnSpc>
              <a:spcBef>
                <a:spcPts val="0"/>
              </a:spcBef>
              <a:spcAft>
                <a:spcPts val="0"/>
              </a:spcAft>
              <a:buClr>
                <a:schemeClr val="dk1"/>
              </a:buClr>
              <a:buSzPts val="1100"/>
              <a:buFont typeface="Arial"/>
              <a:buChar char="●"/>
            </a:pPr>
            <a:r>
              <a:rPr lang="en-US" sz="1100"/>
              <a:t>Responsible for what team builds and why </a:t>
            </a:r>
            <a:endParaRPr/>
          </a:p>
          <a:p>
            <a:pPr indent="-285750" lvl="0" marL="514350" rtl="0" algn="l">
              <a:lnSpc>
                <a:spcPct val="100000"/>
              </a:lnSpc>
              <a:spcBef>
                <a:spcPts val="0"/>
              </a:spcBef>
              <a:spcAft>
                <a:spcPts val="0"/>
              </a:spcAft>
              <a:buClr>
                <a:schemeClr val="dk1"/>
              </a:buClr>
              <a:buSzPts val="1100"/>
              <a:buFont typeface="Arial"/>
              <a:buChar char="●"/>
            </a:pPr>
            <a:r>
              <a:rPr lang="en-US" sz="1100"/>
              <a:t>Keeps backlog up to date and in correct priority order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Scrum Roles</a:t>
            </a:r>
            <a:endParaRPr/>
          </a:p>
        </p:txBody>
      </p:sp>
      <p:sp>
        <p:nvSpPr>
          <p:cNvPr id="612" name="Google Shape;612;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613" name="Google Shape;613;p45"/>
          <p:cNvSpPr/>
          <p:nvPr/>
        </p:nvSpPr>
        <p:spPr>
          <a:xfrm>
            <a:off x="3040811" y="1587260"/>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Product Owner</a:t>
            </a:r>
            <a:endParaRPr/>
          </a:p>
        </p:txBody>
      </p:sp>
      <p:sp>
        <p:nvSpPr>
          <p:cNvPr id="614" name="Google Shape;614;p45"/>
          <p:cNvSpPr/>
          <p:nvPr/>
        </p:nvSpPr>
        <p:spPr>
          <a:xfrm>
            <a:off x="3040811" y="2443433"/>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Scrum Lead</a:t>
            </a:r>
            <a:endParaRPr/>
          </a:p>
        </p:txBody>
      </p:sp>
      <p:sp>
        <p:nvSpPr>
          <p:cNvPr id="615" name="Google Shape;615;p45"/>
          <p:cNvSpPr/>
          <p:nvPr/>
        </p:nvSpPr>
        <p:spPr>
          <a:xfrm>
            <a:off x="3040811" y="3299606"/>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Scrum Team</a:t>
            </a:r>
            <a:endParaRPr/>
          </a:p>
        </p:txBody>
      </p:sp>
      <p:sp>
        <p:nvSpPr>
          <p:cNvPr id="616" name="Google Shape;616;p45"/>
          <p:cNvSpPr txBox="1"/>
          <p:nvPr>
            <p:ph idx="1" type="subTitle"/>
          </p:nvPr>
        </p:nvSpPr>
        <p:spPr>
          <a:xfrm>
            <a:off x="293131" y="2214467"/>
            <a:ext cx="2522002" cy="1199804"/>
          </a:xfrm>
          <a:prstGeom prst="rect">
            <a:avLst/>
          </a:prstGeom>
          <a:noFill/>
          <a:ln>
            <a:noFill/>
          </a:ln>
        </p:spPr>
        <p:txBody>
          <a:bodyPr anchorCtr="0" anchor="t" bIns="91400" lIns="91400" spcFirstLastPara="1" rIns="91400" wrap="square" tIns="91400">
            <a:noAutofit/>
          </a:bodyPr>
          <a:lstStyle/>
          <a:p>
            <a:pPr indent="-285750" lvl="0" marL="514350" rtl="0" algn="l">
              <a:lnSpc>
                <a:spcPct val="100000"/>
              </a:lnSpc>
              <a:spcBef>
                <a:spcPts val="0"/>
              </a:spcBef>
              <a:spcAft>
                <a:spcPts val="0"/>
              </a:spcAft>
              <a:buClr>
                <a:schemeClr val="dk1"/>
              </a:buClr>
              <a:buSzPts val="1100"/>
              <a:buFont typeface="Arial"/>
              <a:buChar char="●"/>
            </a:pPr>
            <a:r>
              <a:rPr lang="en-US" sz="1100"/>
              <a:t>Ensures that Scrum process is followed by team</a:t>
            </a:r>
            <a:endParaRPr/>
          </a:p>
          <a:p>
            <a:pPr indent="-285750" lvl="0" marL="514350" rtl="0" algn="l">
              <a:lnSpc>
                <a:spcPct val="100000"/>
              </a:lnSpc>
              <a:spcBef>
                <a:spcPts val="0"/>
              </a:spcBef>
              <a:spcAft>
                <a:spcPts val="0"/>
              </a:spcAft>
              <a:buClr>
                <a:schemeClr val="dk1"/>
              </a:buClr>
              <a:buSzPts val="1100"/>
              <a:buFont typeface="Arial"/>
              <a:buChar char="●"/>
            </a:pPr>
            <a:r>
              <a:rPr lang="en-US" sz="1100"/>
              <a:t>Responsible for the fidelity of the process</a:t>
            </a:r>
            <a:endParaRPr/>
          </a:p>
          <a:p>
            <a:pPr indent="-285750" lvl="0" marL="514350" rtl="0" algn="l">
              <a:lnSpc>
                <a:spcPct val="100000"/>
              </a:lnSpc>
              <a:spcBef>
                <a:spcPts val="0"/>
              </a:spcBef>
              <a:spcAft>
                <a:spcPts val="0"/>
              </a:spcAft>
              <a:buClr>
                <a:schemeClr val="dk1"/>
              </a:buClr>
              <a:buSzPts val="1100"/>
              <a:buFont typeface="Arial"/>
              <a:buChar char="●"/>
            </a:pPr>
            <a:r>
              <a:rPr lang="en-US" sz="1100"/>
              <a:t>Part coach, part team member, part cheerleader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Scrum Roles</a:t>
            </a:r>
            <a:endParaRPr/>
          </a:p>
        </p:txBody>
      </p:sp>
      <p:sp>
        <p:nvSpPr>
          <p:cNvPr id="622" name="Google Shape;622;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623" name="Google Shape;623;p46"/>
          <p:cNvSpPr/>
          <p:nvPr/>
        </p:nvSpPr>
        <p:spPr>
          <a:xfrm>
            <a:off x="3040811" y="1587260"/>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Product Owner</a:t>
            </a:r>
            <a:endParaRPr/>
          </a:p>
        </p:txBody>
      </p:sp>
      <p:sp>
        <p:nvSpPr>
          <p:cNvPr id="624" name="Google Shape;624;p46"/>
          <p:cNvSpPr/>
          <p:nvPr/>
        </p:nvSpPr>
        <p:spPr>
          <a:xfrm>
            <a:off x="3040811" y="2443433"/>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Scrum Lead</a:t>
            </a:r>
            <a:endParaRPr/>
          </a:p>
        </p:txBody>
      </p:sp>
      <p:sp>
        <p:nvSpPr>
          <p:cNvPr id="625" name="Google Shape;625;p46"/>
          <p:cNvSpPr/>
          <p:nvPr/>
        </p:nvSpPr>
        <p:spPr>
          <a:xfrm>
            <a:off x="3040811" y="3299606"/>
            <a:ext cx="3062378" cy="741872"/>
          </a:xfrm>
          <a:prstGeom prst="roundRect">
            <a:avLst>
              <a:gd fmla="val 16667" name="adj"/>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Scrum Team</a:t>
            </a:r>
            <a:endParaRPr/>
          </a:p>
        </p:txBody>
      </p:sp>
      <p:sp>
        <p:nvSpPr>
          <p:cNvPr id="626" name="Google Shape;626;p46"/>
          <p:cNvSpPr txBox="1"/>
          <p:nvPr>
            <p:ph idx="1" type="subTitle"/>
          </p:nvPr>
        </p:nvSpPr>
        <p:spPr>
          <a:xfrm>
            <a:off x="6309132" y="3330877"/>
            <a:ext cx="2522002" cy="679329"/>
          </a:xfrm>
          <a:prstGeom prst="rect">
            <a:avLst/>
          </a:prstGeom>
          <a:noFill/>
          <a:ln>
            <a:noFill/>
          </a:ln>
        </p:spPr>
        <p:txBody>
          <a:bodyPr anchorCtr="0" anchor="t" bIns="91400" lIns="91400" spcFirstLastPara="1" rIns="91400" wrap="square" tIns="91400">
            <a:noAutofit/>
          </a:bodyPr>
          <a:lstStyle/>
          <a:p>
            <a:pPr indent="-285750" lvl="0" marL="514350" rtl="0" algn="l">
              <a:lnSpc>
                <a:spcPct val="100000"/>
              </a:lnSpc>
              <a:spcBef>
                <a:spcPts val="0"/>
              </a:spcBef>
              <a:spcAft>
                <a:spcPts val="0"/>
              </a:spcAft>
              <a:buClr>
                <a:schemeClr val="dk1"/>
              </a:buClr>
              <a:buSzPts val="1100"/>
              <a:buFont typeface="Arial"/>
              <a:buChar char="●"/>
            </a:pPr>
            <a:r>
              <a:rPr lang="en-US" sz="1100"/>
              <a:t>People building the product</a:t>
            </a:r>
            <a:endParaRPr/>
          </a:p>
          <a:p>
            <a:pPr indent="-285750" lvl="0" marL="514350" rtl="0" algn="l">
              <a:lnSpc>
                <a:spcPct val="100000"/>
              </a:lnSpc>
              <a:spcBef>
                <a:spcPts val="0"/>
              </a:spcBef>
              <a:spcAft>
                <a:spcPts val="0"/>
              </a:spcAft>
              <a:buClr>
                <a:schemeClr val="dk1"/>
              </a:buClr>
              <a:buSzPts val="1100"/>
              <a:buFont typeface="Arial"/>
              <a:buChar char="●"/>
            </a:pPr>
            <a:r>
              <a:rPr lang="en-US" sz="1100"/>
              <a:t>Responsible for product build (and associated quality)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Product Backlog</a:t>
            </a:r>
            <a:endParaRPr/>
          </a:p>
        </p:txBody>
      </p:sp>
      <p:sp>
        <p:nvSpPr>
          <p:cNvPr id="632" name="Google Shape;632;p47"/>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Prioritized list of work the team will deliver</a:t>
            </a:r>
            <a:endParaRPr/>
          </a:p>
          <a:p>
            <a:pPr indent="-285750" lvl="0" marL="514350" rtl="0" algn="l">
              <a:lnSpc>
                <a:spcPct val="100000"/>
              </a:lnSpc>
              <a:spcBef>
                <a:spcPts val="0"/>
              </a:spcBef>
              <a:spcAft>
                <a:spcPts val="0"/>
              </a:spcAft>
              <a:buClr>
                <a:schemeClr val="dk1"/>
              </a:buClr>
              <a:buSzPts val="1300"/>
              <a:buFont typeface="Arial"/>
              <a:buChar char="●"/>
            </a:pPr>
            <a:r>
              <a:rPr lang="en-US"/>
              <a:t>Product owner manages – adds, changes, reprioritizes as needed</a:t>
            </a:r>
            <a:endParaRPr/>
          </a:p>
          <a:p>
            <a:pPr indent="-285750" lvl="0" marL="514350" rtl="0" algn="l">
              <a:lnSpc>
                <a:spcPct val="100000"/>
              </a:lnSpc>
              <a:spcBef>
                <a:spcPts val="0"/>
              </a:spcBef>
              <a:spcAft>
                <a:spcPts val="0"/>
              </a:spcAft>
              <a:buClr>
                <a:schemeClr val="dk1"/>
              </a:buClr>
              <a:buSzPts val="1300"/>
              <a:buFont typeface="Arial"/>
              <a:buChar char="●"/>
            </a:pPr>
            <a:r>
              <a:rPr lang="en-US"/>
              <a:t>Items at the “top of the list” get worked first</a:t>
            </a:r>
            <a:endParaRPr/>
          </a:p>
          <a:p>
            <a:pPr indent="-114300" lvl="0" marL="514350" rtl="0" algn="l">
              <a:lnSpc>
                <a:spcPct val="100000"/>
              </a:lnSpc>
              <a:spcBef>
                <a:spcPts val="0"/>
              </a:spcBef>
              <a:spcAft>
                <a:spcPts val="0"/>
              </a:spcAft>
              <a:buSzPts val="2700"/>
              <a:buFont typeface="Arial"/>
              <a:buNone/>
            </a:pPr>
            <a:r>
              <a:t/>
            </a:r>
            <a:endParaRPr/>
          </a:p>
        </p:txBody>
      </p:sp>
      <p:sp>
        <p:nvSpPr>
          <p:cNvPr id="633" name="Google Shape;633;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Backlog Grooming</a:t>
            </a:r>
            <a:endParaRPr/>
          </a:p>
        </p:txBody>
      </p:sp>
      <p:sp>
        <p:nvSpPr>
          <p:cNvPr id="639" name="Google Shape;639;p4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Regular team activity which allows group to verify that quality of defined sprint items remains high</a:t>
            </a:r>
            <a:endParaRPr/>
          </a:p>
          <a:p>
            <a:pPr indent="-285750" lvl="0" marL="514350" rtl="0" algn="l">
              <a:lnSpc>
                <a:spcPct val="100000"/>
              </a:lnSpc>
              <a:spcBef>
                <a:spcPts val="0"/>
              </a:spcBef>
              <a:spcAft>
                <a:spcPts val="0"/>
              </a:spcAft>
              <a:buClr>
                <a:schemeClr val="dk1"/>
              </a:buClr>
              <a:buSzPts val="1300"/>
              <a:buFont typeface="Arial"/>
              <a:buChar char="●"/>
            </a:pPr>
            <a:r>
              <a:rPr lang="en-US"/>
              <a:t>Team discusses each item and ensures that all required information to successfully complete is in place</a:t>
            </a:r>
            <a:endParaRPr/>
          </a:p>
          <a:p>
            <a:pPr indent="-285750" lvl="0" marL="514350" rtl="0" algn="l">
              <a:lnSpc>
                <a:spcPct val="100000"/>
              </a:lnSpc>
              <a:spcBef>
                <a:spcPts val="0"/>
              </a:spcBef>
              <a:spcAft>
                <a:spcPts val="0"/>
              </a:spcAft>
              <a:buClr>
                <a:schemeClr val="dk1"/>
              </a:buClr>
              <a:buSzPts val="1300"/>
              <a:buFont typeface="Arial"/>
              <a:buChar char="●"/>
            </a:pPr>
            <a:r>
              <a:rPr lang="en-US"/>
              <a:t>For example, has the item been given an adequate description and does the acceptance criteria provide team members with the information needed to assess “done”?</a:t>
            </a:r>
            <a:endParaRPr/>
          </a:p>
          <a:p>
            <a:pPr indent="-285750" lvl="0" marL="514350" rtl="0" algn="l">
              <a:lnSpc>
                <a:spcPct val="100000"/>
              </a:lnSpc>
              <a:spcBef>
                <a:spcPts val="0"/>
              </a:spcBef>
              <a:spcAft>
                <a:spcPts val="0"/>
              </a:spcAft>
              <a:buClr>
                <a:schemeClr val="dk1"/>
              </a:buClr>
              <a:buSzPts val="1300"/>
              <a:buFont typeface="Arial"/>
              <a:buChar char="●"/>
            </a:pPr>
            <a:r>
              <a:rPr lang="en-US"/>
              <a:t>Backlog item is assigned “points” representing relative level of effort to complete</a:t>
            </a:r>
            <a:endParaRPr/>
          </a:p>
          <a:p>
            <a:pPr indent="-285750" lvl="0" marL="514350" rtl="0" algn="l">
              <a:lnSpc>
                <a:spcPct val="100000"/>
              </a:lnSpc>
              <a:spcBef>
                <a:spcPts val="0"/>
              </a:spcBef>
              <a:spcAft>
                <a:spcPts val="0"/>
              </a:spcAft>
              <a:buClr>
                <a:schemeClr val="dk1"/>
              </a:buClr>
              <a:buSzPts val="1300"/>
              <a:buFont typeface="Arial"/>
              <a:buChar char="●"/>
            </a:pPr>
            <a:r>
              <a:rPr lang="en-US"/>
              <a:t>Points are not directly correlated to hours – instead, about amount of effort required for the task in comparison to previous tasks completed or other tasks planned</a:t>
            </a:r>
            <a:endParaRPr/>
          </a:p>
          <a:p>
            <a:pPr indent="-285750" lvl="0" marL="514350" rtl="0" algn="l">
              <a:lnSpc>
                <a:spcPct val="100000"/>
              </a:lnSpc>
              <a:spcBef>
                <a:spcPts val="0"/>
              </a:spcBef>
              <a:spcAft>
                <a:spcPts val="0"/>
              </a:spcAft>
              <a:buClr>
                <a:schemeClr val="dk1"/>
              </a:buClr>
              <a:buSzPts val="1300"/>
              <a:buFont typeface="Arial"/>
              <a:buChar char="●"/>
            </a:pPr>
            <a:r>
              <a:rPr lang="en-US"/>
              <a:t>There will likely be some number of points for items that is considered “too high” to complete as a single item</a:t>
            </a:r>
            <a:endParaRPr/>
          </a:p>
          <a:p>
            <a:pPr indent="-285750" lvl="0" marL="514350" rtl="0" algn="l">
              <a:lnSpc>
                <a:spcPct val="100000"/>
              </a:lnSpc>
              <a:spcBef>
                <a:spcPts val="0"/>
              </a:spcBef>
              <a:spcAft>
                <a:spcPts val="0"/>
              </a:spcAft>
              <a:buClr>
                <a:schemeClr val="dk1"/>
              </a:buClr>
              <a:buSzPts val="1300"/>
              <a:buFont typeface="Arial"/>
              <a:buChar char="●"/>
            </a:pPr>
            <a:r>
              <a:rPr lang="en-US"/>
              <a:t>Provides threshold for determining when to divide a large task into smaller parts</a:t>
            </a:r>
            <a:endParaRPr/>
          </a:p>
          <a:p>
            <a:pPr indent="-114300" lvl="0" marL="514350" rtl="0" algn="l">
              <a:lnSpc>
                <a:spcPct val="100000"/>
              </a:lnSpc>
              <a:spcBef>
                <a:spcPts val="0"/>
              </a:spcBef>
              <a:spcAft>
                <a:spcPts val="0"/>
              </a:spcAft>
              <a:buSzPts val="2700"/>
              <a:buFont typeface="Arial"/>
              <a:buNone/>
            </a:pPr>
            <a:r>
              <a:t/>
            </a:r>
            <a:endParaRPr/>
          </a:p>
        </p:txBody>
      </p:sp>
      <p:sp>
        <p:nvSpPr>
          <p:cNvPr id="640" name="Google Shape;640;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Sprint Planning</a:t>
            </a:r>
            <a:endParaRPr/>
          </a:p>
        </p:txBody>
      </p:sp>
      <p:sp>
        <p:nvSpPr>
          <p:cNvPr id="646" name="Google Shape;646;p49"/>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Team chooses items from the backlog to target for upcoming sprint (based on prioritization by Product Owner)</a:t>
            </a:r>
            <a:endParaRPr/>
          </a:p>
          <a:p>
            <a:pPr indent="-285750" lvl="0" marL="514350" rtl="0" algn="l">
              <a:lnSpc>
                <a:spcPct val="100000"/>
              </a:lnSpc>
              <a:spcBef>
                <a:spcPts val="0"/>
              </a:spcBef>
              <a:spcAft>
                <a:spcPts val="0"/>
              </a:spcAft>
              <a:buClr>
                <a:schemeClr val="dk1"/>
              </a:buClr>
              <a:buSzPts val="1300"/>
              <a:buFont typeface="Arial"/>
              <a:buChar char="●"/>
            </a:pPr>
            <a:r>
              <a:rPr lang="en-US"/>
              <a:t>Intended to represent amount of work team thinks they can complete within the sprint</a:t>
            </a:r>
            <a:endParaRPr/>
          </a:p>
          <a:p>
            <a:pPr indent="-285750" lvl="0" marL="514350" rtl="0" algn="l">
              <a:lnSpc>
                <a:spcPct val="100000"/>
              </a:lnSpc>
              <a:spcBef>
                <a:spcPts val="0"/>
              </a:spcBef>
              <a:spcAft>
                <a:spcPts val="0"/>
              </a:spcAft>
              <a:buClr>
                <a:schemeClr val="dk1"/>
              </a:buClr>
              <a:buSzPts val="1300"/>
              <a:buFont typeface="Arial"/>
              <a:buChar char="●"/>
            </a:pPr>
            <a:r>
              <a:rPr lang="en-US"/>
              <a:t>Items in the sprint may be broken down into a set of more granular tasks</a:t>
            </a:r>
            <a:endParaRPr/>
          </a:p>
          <a:p>
            <a:pPr indent="-285750" lvl="0" marL="514350" rtl="0" algn="l">
              <a:lnSpc>
                <a:spcPct val="100000"/>
              </a:lnSpc>
              <a:spcBef>
                <a:spcPts val="0"/>
              </a:spcBef>
              <a:spcAft>
                <a:spcPts val="0"/>
              </a:spcAft>
              <a:buClr>
                <a:schemeClr val="dk1"/>
              </a:buClr>
              <a:buSzPts val="1300"/>
              <a:buFont typeface="Arial"/>
              <a:buChar char="●"/>
            </a:pPr>
            <a:r>
              <a:rPr lang="en-US"/>
              <a:t>Historical data from previous sprints can help a team determine its velocity (i.e., how many points the team can complete in an iteration)</a:t>
            </a:r>
            <a:endParaRPr/>
          </a:p>
          <a:p>
            <a:pPr indent="-285750" lvl="0" marL="514350" rtl="0" algn="l">
              <a:lnSpc>
                <a:spcPct val="100000"/>
              </a:lnSpc>
              <a:spcBef>
                <a:spcPts val="0"/>
              </a:spcBef>
              <a:spcAft>
                <a:spcPts val="0"/>
              </a:spcAft>
              <a:buClr>
                <a:schemeClr val="dk1"/>
              </a:buClr>
              <a:buSzPts val="1300"/>
              <a:buFont typeface="Arial"/>
              <a:buChar char="●"/>
            </a:pPr>
            <a:r>
              <a:rPr lang="en-US"/>
              <a:t>Results in a “line” for the sprint within the backlog – items above the line are “in”, everything else is pushed to future iteration</a:t>
            </a:r>
            <a:endParaRPr/>
          </a:p>
          <a:p>
            <a:pPr indent="-285750" lvl="0" marL="514350" rtl="0" algn="l">
              <a:lnSpc>
                <a:spcPct val="100000"/>
              </a:lnSpc>
              <a:spcBef>
                <a:spcPts val="0"/>
              </a:spcBef>
              <a:spcAft>
                <a:spcPts val="0"/>
              </a:spcAft>
              <a:buClr>
                <a:schemeClr val="dk1"/>
              </a:buClr>
              <a:buSzPts val="1300"/>
              <a:buFont typeface="Arial"/>
              <a:buChar char="●"/>
            </a:pPr>
            <a:r>
              <a:rPr lang="en-US"/>
              <a:t>If something below the line needs to move above, it will need to be swapped with an existing task to ensure capacity to deliver</a:t>
            </a:r>
            <a:endParaRPr/>
          </a:p>
          <a:p>
            <a:pPr indent="-114300" lvl="0" marL="514350" rtl="0" algn="l">
              <a:lnSpc>
                <a:spcPct val="100000"/>
              </a:lnSpc>
              <a:spcBef>
                <a:spcPts val="0"/>
              </a:spcBef>
              <a:spcAft>
                <a:spcPts val="0"/>
              </a:spcAft>
              <a:buSzPts val="2700"/>
              <a:buFont typeface="Arial"/>
              <a:buNone/>
            </a:pPr>
            <a:r>
              <a:t/>
            </a:r>
            <a:endParaRPr/>
          </a:p>
        </p:txBody>
      </p:sp>
      <p:sp>
        <p:nvSpPr>
          <p:cNvPr id="647" name="Google Shape;647;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0" name="Shape 260"/>
        <p:cNvGrpSpPr/>
        <p:nvPr/>
      </p:nvGrpSpPr>
      <p:grpSpPr>
        <a:xfrm>
          <a:off x="0" y="0"/>
          <a:ext cx="0" cy="0"/>
          <a:chOff x="0" y="0"/>
          <a:chExt cx="0" cy="0"/>
        </a:xfrm>
      </p:grpSpPr>
      <p:sp>
        <p:nvSpPr>
          <p:cNvPr id="261" name="Google Shape;261;p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We teach over 400 technology topics</a:t>
            </a:r>
            <a:endParaRPr>
              <a:solidFill>
                <a:schemeClr val="dk1"/>
              </a:solidFill>
            </a:endParaRPr>
          </a:p>
        </p:txBody>
      </p:sp>
      <p:grpSp>
        <p:nvGrpSpPr>
          <p:cNvPr id="262" name="Google Shape;262;p5"/>
          <p:cNvGrpSpPr/>
          <p:nvPr/>
        </p:nvGrpSpPr>
        <p:grpSpPr>
          <a:xfrm>
            <a:off x="350200" y="3606154"/>
            <a:ext cx="8321882" cy="492162"/>
            <a:chOff x="350200" y="3529244"/>
            <a:chExt cx="8321882" cy="492162"/>
          </a:xfrm>
        </p:grpSpPr>
        <p:pic>
          <p:nvPicPr>
            <p:cNvPr id="263" name="Google Shape;263;p5"/>
            <p:cNvPicPr preferRelativeResize="0"/>
            <p:nvPr/>
          </p:nvPicPr>
          <p:blipFill rotWithShape="1">
            <a:blip r:embed="rId3">
              <a:alphaModFix/>
            </a:blip>
            <a:srcRect b="0" l="0" r="0" t="0"/>
            <a:stretch/>
          </p:blipFill>
          <p:spPr>
            <a:xfrm>
              <a:off x="350200" y="3546725"/>
              <a:ext cx="870347" cy="457200"/>
            </a:xfrm>
            <a:prstGeom prst="rect">
              <a:avLst/>
            </a:prstGeom>
            <a:noFill/>
            <a:ln>
              <a:noFill/>
            </a:ln>
          </p:spPr>
        </p:pic>
        <p:pic>
          <p:nvPicPr>
            <p:cNvPr id="264" name="Google Shape;264;p5"/>
            <p:cNvPicPr preferRelativeResize="0"/>
            <p:nvPr/>
          </p:nvPicPr>
          <p:blipFill rotWithShape="1">
            <a:blip r:embed="rId4">
              <a:alphaModFix/>
            </a:blip>
            <a:srcRect b="0" l="0" r="0" t="0"/>
            <a:stretch/>
          </p:blipFill>
          <p:spPr>
            <a:xfrm>
              <a:off x="1813870" y="3583804"/>
              <a:ext cx="392949" cy="383041"/>
            </a:xfrm>
            <a:prstGeom prst="rect">
              <a:avLst/>
            </a:prstGeom>
            <a:noFill/>
            <a:ln>
              <a:noFill/>
            </a:ln>
          </p:spPr>
        </p:pic>
        <p:pic>
          <p:nvPicPr>
            <p:cNvPr id="265" name="Google Shape;265;p5"/>
            <p:cNvPicPr preferRelativeResize="0"/>
            <p:nvPr/>
          </p:nvPicPr>
          <p:blipFill rotWithShape="1">
            <a:blip r:embed="rId5">
              <a:alphaModFix/>
            </a:blip>
            <a:srcRect b="0" l="0" r="0" t="0"/>
            <a:stretch/>
          </p:blipFill>
          <p:spPr>
            <a:xfrm>
              <a:off x="2800144" y="3546725"/>
              <a:ext cx="834293" cy="457200"/>
            </a:xfrm>
            <a:prstGeom prst="rect">
              <a:avLst/>
            </a:prstGeom>
            <a:noFill/>
            <a:ln>
              <a:noFill/>
            </a:ln>
          </p:spPr>
        </p:pic>
        <p:pic>
          <p:nvPicPr>
            <p:cNvPr id="266" name="Google Shape;266;p5"/>
            <p:cNvPicPr preferRelativeResize="0"/>
            <p:nvPr/>
          </p:nvPicPr>
          <p:blipFill rotWithShape="1">
            <a:blip r:embed="rId6">
              <a:alphaModFix/>
            </a:blip>
            <a:srcRect b="34484" l="13234" r="13527" t="13382"/>
            <a:stretch/>
          </p:blipFill>
          <p:spPr>
            <a:xfrm>
              <a:off x="4227760" y="3529244"/>
              <a:ext cx="685800" cy="492162"/>
            </a:xfrm>
            <a:prstGeom prst="rect">
              <a:avLst/>
            </a:prstGeom>
            <a:noFill/>
            <a:ln>
              <a:noFill/>
            </a:ln>
          </p:spPr>
        </p:pic>
        <p:pic>
          <p:nvPicPr>
            <p:cNvPr id="267" name="Google Shape;267;p5"/>
            <p:cNvPicPr preferRelativeResize="0"/>
            <p:nvPr/>
          </p:nvPicPr>
          <p:blipFill rotWithShape="1">
            <a:blip r:embed="rId7">
              <a:alphaModFix/>
            </a:blip>
            <a:srcRect b="0" l="0" r="0" t="0"/>
            <a:stretch/>
          </p:blipFill>
          <p:spPr>
            <a:xfrm>
              <a:off x="5506884" y="3592445"/>
              <a:ext cx="598104" cy="365760"/>
            </a:xfrm>
            <a:prstGeom prst="rect">
              <a:avLst/>
            </a:prstGeom>
            <a:noFill/>
            <a:ln>
              <a:noFill/>
            </a:ln>
          </p:spPr>
        </p:pic>
        <p:pic>
          <p:nvPicPr>
            <p:cNvPr id="268" name="Google Shape;268;p5"/>
            <p:cNvPicPr preferRelativeResize="0"/>
            <p:nvPr/>
          </p:nvPicPr>
          <p:blipFill rotWithShape="1">
            <a:blip r:embed="rId8">
              <a:alphaModFix/>
            </a:blip>
            <a:srcRect b="0" l="0" r="0" t="0"/>
            <a:stretch/>
          </p:blipFill>
          <p:spPr>
            <a:xfrm>
              <a:off x="6698312" y="3638165"/>
              <a:ext cx="630937" cy="274319"/>
            </a:xfrm>
            <a:prstGeom prst="rect">
              <a:avLst/>
            </a:prstGeom>
            <a:noFill/>
            <a:ln>
              <a:noFill/>
            </a:ln>
          </p:spPr>
        </p:pic>
        <p:pic>
          <p:nvPicPr>
            <p:cNvPr id="269" name="Google Shape;269;p5"/>
            <p:cNvPicPr preferRelativeResize="0"/>
            <p:nvPr/>
          </p:nvPicPr>
          <p:blipFill rotWithShape="1">
            <a:blip r:embed="rId9">
              <a:alphaModFix/>
            </a:blip>
            <a:srcRect b="0" l="0" r="0" t="0"/>
            <a:stretch/>
          </p:blipFill>
          <p:spPr>
            <a:xfrm>
              <a:off x="7922573" y="3592445"/>
              <a:ext cx="749509" cy="365760"/>
            </a:xfrm>
            <a:prstGeom prst="rect">
              <a:avLst/>
            </a:prstGeom>
            <a:noFill/>
            <a:ln>
              <a:noFill/>
            </a:ln>
          </p:spPr>
        </p:pic>
      </p:grpSp>
      <p:grpSp>
        <p:nvGrpSpPr>
          <p:cNvPr id="270" name="Google Shape;270;p5"/>
          <p:cNvGrpSpPr/>
          <p:nvPr/>
        </p:nvGrpSpPr>
        <p:grpSpPr>
          <a:xfrm>
            <a:off x="586591" y="1357863"/>
            <a:ext cx="8160331" cy="461249"/>
            <a:chOff x="586591" y="1357863"/>
            <a:chExt cx="8160331" cy="461249"/>
          </a:xfrm>
        </p:grpSpPr>
        <p:pic>
          <p:nvPicPr>
            <p:cNvPr id="271" name="Google Shape;271;p5"/>
            <p:cNvPicPr preferRelativeResize="0"/>
            <p:nvPr/>
          </p:nvPicPr>
          <p:blipFill rotWithShape="1">
            <a:blip r:embed="rId10">
              <a:alphaModFix/>
            </a:blip>
            <a:srcRect b="0" l="0" r="0" t="0"/>
            <a:stretch/>
          </p:blipFill>
          <p:spPr>
            <a:xfrm>
              <a:off x="586591" y="1359888"/>
              <a:ext cx="397565" cy="457200"/>
            </a:xfrm>
            <a:prstGeom prst="rect">
              <a:avLst/>
            </a:prstGeom>
            <a:noFill/>
            <a:ln>
              <a:noFill/>
            </a:ln>
          </p:spPr>
        </p:pic>
        <p:pic>
          <p:nvPicPr>
            <p:cNvPr id="272" name="Google Shape;272;p5"/>
            <p:cNvPicPr preferRelativeResize="0"/>
            <p:nvPr/>
          </p:nvPicPr>
          <p:blipFill rotWithShape="1">
            <a:blip r:embed="rId11">
              <a:alphaModFix/>
            </a:blip>
            <a:srcRect b="0" l="0" r="0" t="0"/>
            <a:stretch/>
          </p:blipFill>
          <p:spPr>
            <a:xfrm>
              <a:off x="1440667" y="1359888"/>
              <a:ext cx="914399" cy="457200"/>
            </a:xfrm>
            <a:prstGeom prst="rect">
              <a:avLst/>
            </a:prstGeom>
            <a:noFill/>
            <a:ln>
              <a:noFill/>
            </a:ln>
          </p:spPr>
        </p:pic>
        <p:pic>
          <p:nvPicPr>
            <p:cNvPr id="273" name="Google Shape;273;p5"/>
            <p:cNvPicPr preferRelativeResize="0"/>
            <p:nvPr/>
          </p:nvPicPr>
          <p:blipFill rotWithShape="1">
            <a:blip r:embed="rId12">
              <a:alphaModFix/>
            </a:blip>
            <a:srcRect b="0" l="0" r="0" t="0"/>
            <a:stretch/>
          </p:blipFill>
          <p:spPr>
            <a:xfrm>
              <a:off x="2811578" y="1403431"/>
              <a:ext cx="914400" cy="370115"/>
            </a:xfrm>
            <a:prstGeom prst="rect">
              <a:avLst/>
            </a:prstGeom>
            <a:noFill/>
            <a:ln>
              <a:noFill/>
            </a:ln>
          </p:spPr>
        </p:pic>
        <p:pic>
          <p:nvPicPr>
            <p:cNvPr id="274" name="Google Shape;274;p5"/>
            <p:cNvPicPr preferRelativeResize="0"/>
            <p:nvPr/>
          </p:nvPicPr>
          <p:blipFill rotWithShape="1">
            <a:blip r:embed="rId13">
              <a:alphaModFix/>
            </a:blip>
            <a:srcRect b="0" l="0" r="0" t="0"/>
            <a:stretch/>
          </p:blipFill>
          <p:spPr>
            <a:xfrm>
              <a:off x="4182489" y="1357863"/>
              <a:ext cx="392950" cy="461249"/>
            </a:xfrm>
            <a:prstGeom prst="rect">
              <a:avLst/>
            </a:prstGeom>
            <a:noFill/>
            <a:ln>
              <a:noFill/>
            </a:ln>
          </p:spPr>
        </p:pic>
        <p:pic>
          <p:nvPicPr>
            <p:cNvPr id="275" name="Google Shape;275;p5"/>
            <p:cNvPicPr preferRelativeResize="0"/>
            <p:nvPr/>
          </p:nvPicPr>
          <p:blipFill rotWithShape="1">
            <a:blip r:embed="rId14">
              <a:alphaModFix/>
            </a:blip>
            <a:srcRect b="0" l="0" r="0" t="0"/>
            <a:stretch/>
          </p:blipFill>
          <p:spPr>
            <a:xfrm>
              <a:off x="5031951" y="1467064"/>
              <a:ext cx="914400" cy="242849"/>
            </a:xfrm>
            <a:prstGeom prst="rect">
              <a:avLst/>
            </a:prstGeom>
            <a:noFill/>
            <a:ln>
              <a:noFill/>
            </a:ln>
          </p:spPr>
        </p:pic>
        <p:pic>
          <p:nvPicPr>
            <p:cNvPr id="276" name="Google Shape;276;p5"/>
            <p:cNvPicPr preferRelativeResize="0"/>
            <p:nvPr/>
          </p:nvPicPr>
          <p:blipFill rotWithShape="1">
            <a:blip r:embed="rId15">
              <a:alphaModFix/>
            </a:blip>
            <a:srcRect b="0" l="0" r="0" t="0"/>
            <a:stretch/>
          </p:blipFill>
          <p:spPr>
            <a:xfrm>
              <a:off x="6402862" y="1359887"/>
              <a:ext cx="370332" cy="457202"/>
            </a:xfrm>
            <a:prstGeom prst="rect">
              <a:avLst/>
            </a:prstGeom>
            <a:noFill/>
            <a:ln>
              <a:noFill/>
            </a:ln>
          </p:spPr>
        </p:pic>
        <p:pic>
          <p:nvPicPr>
            <p:cNvPr id="277" name="Google Shape;277;p5"/>
            <p:cNvPicPr preferRelativeResize="0"/>
            <p:nvPr/>
          </p:nvPicPr>
          <p:blipFill rotWithShape="1">
            <a:blip r:embed="rId16">
              <a:alphaModFix/>
            </a:blip>
            <a:srcRect b="0" l="0" r="0" t="0"/>
            <a:stretch/>
          </p:blipFill>
          <p:spPr>
            <a:xfrm>
              <a:off x="7229705" y="1397480"/>
              <a:ext cx="731520" cy="382016"/>
            </a:xfrm>
            <a:prstGeom prst="rect">
              <a:avLst/>
            </a:prstGeom>
            <a:noFill/>
            <a:ln>
              <a:noFill/>
            </a:ln>
          </p:spPr>
        </p:pic>
        <p:pic>
          <p:nvPicPr>
            <p:cNvPr id="278" name="Google Shape;278;p5"/>
            <p:cNvPicPr preferRelativeResize="0"/>
            <p:nvPr/>
          </p:nvPicPr>
          <p:blipFill rotWithShape="1">
            <a:blip r:embed="rId17">
              <a:alphaModFix/>
            </a:blip>
            <a:srcRect b="0" l="0" r="0" t="0"/>
            <a:stretch/>
          </p:blipFill>
          <p:spPr>
            <a:xfrm>
              <a:off x="8417737" y="1423895"/>
              <a:ext cx="329185" cy="329185"/>
            </a:xfrm>
            <a:prstGeom prst="rect">
              <a:avLst/>
            </a:prstGeom>
            <a:noFill/>
            <a:ln>
              <a:noFill/>
            </a:ln>
          </p:spPr>
        </p:pic>
      </p:grpSp>
      <p:grpSp>
        <p:nvGrpSpPr>
          <p:cNvPr id="279" name="Google Shape;279;p5"/>
          <p:cNvGrpSpPr/>
          <p:nvPr/>
        </p:nvGrpSpPr>
        <p:grpSpPr>
          <a:xfrm>
            <a:off x="556773" y="2046712"/>
            <a:ext cx="8190149" cy="514761"/>
            <a:chOff x="556773" y="2048915"/>
            <a:chExt cx="8190149" cy="514761"/>
          </a:xfrm>
        </p:grpSpPr>
        <p:pic>
          <p:nvPicPr>
            <p:cNvPr id="280" name="Google Shape;280;p5"/>
            <p:cNvPicPr preferRelativeResize="0"/>
            <p:nvPr/>
          </p:nvPicPr>
          <p:blipFill rotWithShape="1">
            <a:blip r:embed="rId18">
              <a:alphaModFix/>
            </a:blip>
            <a:srcRect b="0" l="0" r="0" t="0"/>
            <a:stretch/>
          </p:blipFill>
          <p:spPr>
            <a:xfrm>
              <a:off x="556773" y="2168585"/>
              <a:ext cx="457200" cy="275421"/>
            </a:xfrm>
            <a:prstGeom prst="rect">
              <a:avLst/>
            </a:prstGeom>
            <a:noFill/>
            <a:ln>
              <a:noFill/>
            </a:ln>
          </p:spPr>
        </p:pic>
        <p:pic>
          <p:nvPicPr>
            <p:cNvPr id="281" name="Google Shape;281;p5"/>
            <p:cNvPicPr preferRelativeResize="0"/>
            <p:nvPr/>
          </p:nvPicPr>
          <p:blipFill rotWithShape="1">
            <a:blip r:embed="rId19">
              <a:alphaModFix/>
            </a:blip>
            <a:srcRect b="0" l="0" r="0" t="0"/>
            <a:stretch/>
          </p:blipFill>
          <p:spPr>
            <a:xfrm>
              <a:off x="1578186" y="2178280"/>
              <a:ext cx="914400" cy="256032"/>
            </a:xfrm>
            <a:prstGeom prst="rect">
              <a:avLst/>
            </a:prstGeom>
            <a:noFill/>
            <a:ln>
              <a:noFill/>
            </a:ln>
          </p:spPr>
        </p:pic>
        <p:pic>
          <p:nvPicPr>
            <p:cNvPr id="282" name="Google Shape;282;p5"/>
            <p:cNvPicPr preferRelativeResize="0"/>
            <p:nvPr/>
          </p:nvPicPr>
          <p:blipFill rotWithShape="1">
            <a:blip r:embed="rId20">
              <a:alphaModFix/>
            </a:blip>
            <a:srcRect b="0" l="0" r="0" t="0"/>
            <a:stretch/>
          </p:blipFill>
          <p:spPr>
            <a:xfrm>
              <a:off x="3056799" y="2048915"/>
              <a:ext cx="457200" cy="514761"/>
            </a:xfrm>
            <a:prstGeom prst="rect">
              <a:avLst/>
            </a:prstGeom>
            <a:noFill/>
            <a:ln>
              <a:noFill/>
            </a:ln>
          </p:spPr>
        </p:pic>
        <p:pic>
          <p:nvPicPr>
            <p:cNvPr id="283" name="Google Shape;283;p5"/>
            <p:cNvPicPr preferRelativeResize="0"/>
            <p:nvPr/>
          </p:nvPicPr>
          <p:blipFill rotWithShape="1">
            <a:blip r:embed="rId21">
              <a:alphaModFix/>
            </a:blip>
            <a:srcRect b="0" l="0" r="0" t="0"/>
            <a:stretch/>
          </p:blipFill>
          <p:spPr>
            <a:xfrm>
              <a:off x="4078212" y="2077696"/>
              <a:ext cx="682547" cy="457200"/>
            </a:xfrm>
            <a:prstGeom prst="rect">
              <a:avLst/>
            </a:prstGeom>
            <a:noFill/>
            <a:ln>
              <a:noFill/>
            </a:ln>
          </p:spPr>
        </p:pic>
        <p:pic>
          <p:nvPicPr>
            <p:cNvPr id="284" name="Google Shape;284;p5"/>
            <p:cNvPicPr preferRelativeResize="0"/>
            <p:nvPr/>
          </p:nvPicPr>
          <p:blipFill rotWithShape="1">
            <a:blip r:embed="rId22">
              <a:alphaModFix/>
            </a:blip>
            <a:srcRect b="0" l="0" r="0" t="0"/>
            <a:stretch/>
          </p:blipFill>
          <p:spPr>
            <a:xfrm>
              <a:off x="5324972" y="2061150"/>
              <a:ext cx="457202" cy="490291"/>
            </a:xfrm>
            <a:prstGeom prst="rect">
              <a:avLst/>
            </a:prstGeom>
            <a:noFill/>
            <a:ln>
              <a:noFill/>
            </a:ln>
          </p:spPr>
        </p:pic>
        <p:pic>
          <p:nvPicPr>
            <p:cNvPr id="285" name="Google Shape;285;p5"/>
            <p:cNvPicPr preferRelativeResize="0"/>
            <p:nvPr/>
          </p:nvPicPr>
          <p:blipFill rotWithShape="1">
            <a:blip r:embed="rId23">
              <a:alphaModFix/>
            </a:blip>
            <a:srcRect b="0" l="0" r="0" t="0"/>
            <a:stretch/>
          </p:blipFill>
          <p:spPr>
            <a:xfrm>
              <a:off x="6346387" y="2101470"/>
              <a:ext cx="365760" cy="409652"/>
            </a:xfrm>
            <a:prstGeom prst="rect">
              <a:avLst/>
            </a:prstGeom>
            <a:noFill/>
            <a:ln>
              <a:noFill/>
            </a:ln>
          </p:spPr>
        </p:pic>
        <p:pic>
          <p:nvPicPr>
            <p:cNvPr id="286" name="Google Shape;286;p5"/>
            <p:cNvPicPr preferRelativeResize="0"/>
            <p:nvPr/>
          </p:nvPicPr>
          <p:blipFill rotWithShape="1">
            <a:blip r:embed="rId24">
              <a:alphaModFix/>
            </a:blip>
            <a:srcRect b="0" l="0" r="0" t="0"/>
            <a:stretch/>
          </p:blipFill>
          <p:spPr>
            <a:xfrm>
              <a:off x="7276360" y="2077696"/>
              <a:ext cx="577165" cy="457200"/>
            </a:xfrm>
            <a:prstGeom prst="rect">
              <a:avLst/>
            </a:prstGeom>
            <a:noFill/>
            <a:ln>
              <a:noFill/>
            </a:ln>
          </p:spPr>
        </p:pic>
        <p:pic>
          <p:nvPicPr>
            <p:cNvPr id="287" name="Google Shape;287;p5"/>
            <p:cNvPicPr preferRelativeResize="0"/>
            <p:nvPr/>
          </p:nvPicPr>
          <p:blipFill rotWithShape="1">
            <a:blip r:embed="rId25">
              <a:alphaModFix/>
            </a:blip>
            <a:srcRect b="17390" l="12724" r="17242" t="18600"/>
            <a:stretch/>
          </p:blipFill>
          <p:spPr>
            <a:xfrm>
              <a:off x="8417738" y="2109501"/>
              <a:ext cx="329184" cy="393590"/>
            </a:xfrm>
            <a:prstGeom prst="rect">
              <a:avLst/>
            </a:prstGeom>
            <a:noFill/>
            <a:ln>
              <a:noFill/>
            </a:ln>
          </p:spPr>
        </p:pic>
      </p:grpSp>
      <p:grpSp>
        <p:nvGrpSpPr>
          <p:cNvPr id="288" name="Google Shape;288;p5"/>
          <p:cNvGrpSpPr/>
          <p:nvPr/>
        </p:nvGrpSpPr>
        <p:grpSpPr>
          <a:xfrm>
            <a:off x="556774" y="2789071"/>
            <a:ext cx="8224342" cy="665684"/>
            <a:chOff x="556774" y="2749417"/>
            <a:chExt cx="8224342" cy="665684"/>
          </a:xfrm>
        </p:grpSpPr>
        <p:pic>
          <p:nvPicPr>
            <p:cNvPr id="289" name="Google Shape;289;p5"/>
            <p:cNvPicPr preferRelativeResize="0"/>
            <p:nvPr/>
          </p:nvPicPr>
          <p:blipFill rotWithShape="1">
            <a:blip r:embed="rId26">
              <a:alphaModFix/>
            </a:blip>
            <a:srcRect b="0" l="0" r="0" t="0"/>
            <a:stretch/>
          </p:blipFill>
          <p:spPr>
            <a:xfrm>
              <a:off x="556774" y="2834520"/>
              <a:ext cx="457199" cy="495478"/>
            </a:xfrm>
            <a:prstGeom prst="rect">
              <a:avLst/>
            </a:prstGeom>
            <a:noFill/>
            <a:ln>
              <a:noFill/>
            </a:ln>
          </p:spPr>
        </p:pic>
        <p:pic>
          <p:nvPicPr>
            <p:cNvPr id="290" name="Google Shape;290;p5"/>
            <p:cNvPicPr preferRelativeResize="0"/>
            <p:nvPr/>
          </p:nvPicPr>
          <p:blipFill rotWithShape="1">
            <a:blip r:embed="rId27">
              <a:alphaModFix/>
            </a:blip>
            <a:srcRect b="0" l="0" r="0" t="0"/>
            <a:stretch/>
          </p:blipFill>
          <p:spPr>
            <a:xfrm>
              <a:off x="1550263" y="2945099"/>
              <a:ext cx="713232" cy="274320"/>
            </a:xfrm>
            <a:prstGeom prst="rect">
              <a:avLst/>
            </a:prstGeom>
            <a:noFill/>
            <a:ln>
              <a:noFill/>
            </a:ln>
          </p:spPr>
        </p:pic>
        <p:pic>
          <p:nvPicPr>
            <p:cNvPr id="291" name="Google Shape;291;p5"/>
            <p:cNvPicPr preferRelativeResize="0"/>
            <p:nvPr/>
          </p:nvPicPr>
          <p:blipFill rotWithShape="1">
            <a:blip r:embed="rId28">
              <a:alphaModFix/>
            </a:blip>
            <a:srcRect b="0" l="0" r="0" t="0"/>
            <a:stretch/>
          </p:blipFill>
          <p:spPr>
            <a:xfrm>
              <a:off x="2799785" y="2891134"/>
              <a:ext cx="466345" cy="382249"/>
            </a:xfrm>
            <a:prstGeom prst="rect">
              <a:avLst/>
            </a:prstGeom>
            <a:noFill/>
            <a:ln>
              <a:noFill/>
            </a:ln>
          </p:spPr>
        </p:pic>
        <p:pic>
          <p:nvPicPr>
            <p:cNvPr id="292" name="Google Shape;292;p5"/>
            <p:cNvPicPr preferRelativeResize="0"/>
            <p:nvPr/>
          </p:nvPicPr>
          <p:blipFill rotWithShape="1">
            <a:blip r:embed="rId29">
              <a:alphaModFix/>
            </a:blip>
            <a:srcRect b="25536" l="4317" r="6300" t="24225"/>
            <a:stretch/>
          </p:blipFill>
          <p:spPr>
            <a:xfrm>
              <a:off x="3802420" y="2899379"/>
              <a:ext cx="1155801" cy="365761"/>
            </a:xfrm>
            <a:prstGeom prst="rect">
              <a:avLst/>
            </a:prstGeom>
            <a:noFill/>
            <a:ln>
              <a:noFill/>
            </a:ln>
          </p:spPr>
        </p:pic>
        <p:pic>
          <p:nvPicPr>
            <p:cNvPr id="293" name="Google Shape;293;p5"/>
            <p:cNvPicPr preferRelativeResize="0"/>
            <p:nvPr/>
          </p:nvPicPr>
          <p:blipFill rotWithShape="1">
            <a:blip r:embed="rId30">
              <a:alphaModFix/>
            </a:blip>
            <a:srcRect b="0" l="0" r="0" t="0"/>
            <a:stretch/>
          </p:blipFill>
          <p:spPr>
            <a:xfrm>
              <a:off x="5494511" y="2853659"/>
              <a:ext cx="457201" cy="457201"/>
            </a:xfrm>
            <a:prstGeom prst="rect">
              <a:avLst/>
            </a:prstGeom>
            <a:noFill/>
            <a:ln>
              <a:noFill/>
            </a:ln>
          </p:spPr>
        </p:pic>
        <p:pic>
          <p:nvPicPr>
            <p:cNvPr id="294" name="Google Shape;294;p5"/>
            <p:cNvPicPr preferRelativeResize="0"/>
            <p:nvPr/>
          </p:nvPicPr>
          <p:blipFill rotWithShape="1">
            <a:blip r:embed="rId31">
              <a:alphaModFix/>
            </a:blip>
            <a:srcRect b="0" l="30394" r="28446" t="0"/>
            <a:stretch/>
          </p:blipFill>
          <p:spPr>
            <a:xfrm>
              <a:off x="6488002" y="2749417"/>
              <a:ext cx="365760" cy="665684"/>
            </a:xfrm>
            <a:prstGeom prst="rect">
              <a:avLst/>
            </a:prstGeom>
            <a:noFill/>
            <a:ln>
              <a:noFill/>
            </a:ln>
          </p:spPr>
        </p:pic>
        <p:pic>
          <p:nvPicPr>
            <p:cNvPr id="295" name="Google Shape;295;p5"/>
            <p:cNvPicPr preferRelativeResize="0"/>
            <p:nvPr/>
          </p:nvPicPr>
          <p:blipFill rotWithShape="1">
            <a:blip r:embed="rId32">
              <a:alphaModFix/>
            </a:blip>
            <a:srcRect b="0" l="0" r="0" t="0"/>
            <a:stretch/>
          </p:blipFill>
          <p:spPr>
            <a:xfrm>
              <a:off x="7390053" y="2853659"/>
              <a:ext cx="457200" cy="457200"/>
            </a:xfrm>
            <a:prstGeom prst="rect">
              <a:avLst/>
            </a:prstGeom>
            <a:noFill/>
            <a:ln>
              <a:noFill/>
            </a:ln>
          </p:spPr>
        </p:pic>
        <p:pic>
          <p:nvPicPr>
            <p:cNvPr id="296" name="Google Shape;296;p5"/>
            <p:cNvPicPr preferRelativeResize="0"/>
            <p:nvPr/>
          </p:nvPicPr>
          <p:blipFill rotWithShape="1">
            <a:blip r:embed="rId33">
              <a:alphaModFix/>
            </a:blip>
            <a:srcRect b="0" l="0" r="0" t="0"/>
            <a:stretch/>
          </p:blipFill>
          <p:spPr>
            <a:xfrm>
              <a:off x="8383543" y="2883472"/>
              <a:ext cx="397573" cy="397573"/>
            </a:xfrm>
            <a:prstGeom prst="rect">
              <a:avLst/>
            </a:prstGeom>
            <a:noFill/>
            <a:ln>
              <a:noFill/>
            </a:ln>
          </p:spPr>
        </p:pic>
      </p:grpSp>
      <p:grpSp>
        <p:nvGrpSpPr>
          <p:cNvPr id="297" name="Google Shape;297;p5"/>
          <p:cNvGrpSpPr/>
          <p:nvPr/>
        </p:nvGrpSpPr>
        <p:grpSpPr>
          <a:xfrm>
            <a:off x="602493" y="4402115"/>
            <a:ext cx="8132228" cy="457201"/>
            <a:chOff x="602493" y="4402115"/>
            <a:chExt cx="8132228" cy="457201"/>
          </a:xfrm>
        </p:grpSpPr>
        <p:pic>
          <p:nvPicPr>
            <p:cNvPr id="298" name="Google Shape;298;p5"/>
            <p:cNvPicPr preferRelativeResize="0"/>
            <p:nvPr/>
          </p:nvPicPr>
          <p:blipFill rotWithShape="1">
            <a:blip r:embed="rId34">
              <a:alphaModFix/>
            </a:blip>
            <a:srcRect b="0" l="0" r="0" t="0"/>
            <a:stretch/>
          </p:blipFill>
          <p:spPr>
            <a:xfrm>
              <a:off x="602493" y="4429548"/>
              <a:ext cx="365761" cy="402335"/>
            </a:xfrm>
            <a:prstGeom prst="rect">
              <a:avLst/>
            </a:prstGeom>
            <a:noFill/>
            <a:ln>
              <a:noFill/>
            </a:ln>
          </p:spPr>
        </p:pic>
        <p:pic>
          <p:nvPicPr>
            <p:cNvPr id="299" name="Google Shape;299;p5"/>
            <p:cNvPicPr preferRelativeResize="0"/>
            <p:nvPr/>
          </p:nvPicPr>
          <p:blipFill rotWithShape="1">
            <a:blip r:embed="rId35">
              <a:alphaModFix/>
            </a:blip>
            <a:srcRect b="0" l="0" r="0" t="0"/>
            <a:stretch/>
          </p:blipFill>
          <p:spPr>
            <a:xfrm>
              <a:off x="2212955" y="4470696"/>
              <a:ext cx="1062532" cy="320040"/>
            </a:xfrm>
            <a:prstGeom prst="rect">
              <a:avLst/>
            </a:prstGeom>
            <a:noFill/>
            <a:ln>
              <a:noFill/>
            </a:ln>
          </p:spPr>
        </p:pic>
        <p:pic>
          <p:nvPicPr>
            <p:cNvPr id="300" name="Google Shape;300;p5"/>
            <p:cNvPicPr preferRelativeResize="0"/>
            <p:nvPr/>
          </p:nvPicPr>
          <p:blipFill rotWithShape="1">
            <a:blip r:embed="rId35">
              <a:alphaModFix/>
            </a:blip>
            <a:srcRect b="0" l="0" r="68467" t="0"/>
            <a:stretch/>
          </p:blipFill>
          <p:spPr>
            <a:xfrm>
              <a:off x="1423079" y="4470703"/>
              <a:ext cx="335050" cy="320025"/>
            </a:xfrm>
            <a:prstGeom prst="rect">
              <a:avLst/>
            </a:prstGeom>
            <a:noFill/>
            <a:ln>
              <a:noFill/>
            </a:ln>
          </p:spPr>
        </p:pic>
        <p:pic>
          <p:nvPicPr>
            <p:cNvPr id="301" name="Google Shape;301;p5"/>
            <p:cNvPicPr preferRelativeResize="0"/>
            <p:nvPr/>
          </p:nvPicPr>
          <p:blipFill rotWithShape="1">
            <a:blip r:embed="rId36">
              <a:alphaModFix/>
            </a:blip>
            <a:srcRect b="0" l="0" r="0" t="0"/>
            <a:stretch/>
          </p:blipFill>
          <p:spPr>
            <a:xfrm>
              <a:off x="3730312" y="4402115"/>
              <a:ext cx="457201" cy="457201"/>
            </a:xfrm>
            <a:prstGeom prst="rect">
              <a:avLst/>
            </a:prstGeom>
            <a:noFill/>
            <a:ln>
              <a:noFill/>
            </a:ln>
          </p:spPr>
        </p:pic>
        <p:pic>
          <p:nvPicPr>
            <p:cNvPr id="302" name="Google Shape;302;p5"/>
            <p:cNvPicPr preferRelativeResize="0"/>
            <p:nvPr/>
          </p:nvPicPr>
          <p:blipFill rotWithShape="1">
            <a:blip r:embed="rId37">
              <a:alphaModFix/>
            </a:blip>
            <a:srcRect b="0" l="0" r="0" t="0"/>
            <a:stretch/>
          </p:blipFill>
          <p:spPr>
            <a:xfrm>
              <a:off x="4642338" y="4409289"/>
              <a:ext cx="969264" cy="442854"/>
            </a:xfrm>
            <a:prstGeom prst="rect">
              <a:avLst/>
            </a:prstGeom>
            <a:noFill/>
            <a:ln>
              <a:noFill/>
            </a:ln>
          </p:spPr>
        </p:pic>
        <p:pic>
          <p:nvPicPr>
            <p:cNvPr id="303" name="Google Shape;303;p5"/>
            <p:cNvPicPr preferRelativeResize="0"/>
            <p:nvPr/>
          </p:nvPicPr>
          <p:blipFill rotWithShape="1">
            <a:blip r:embed="rId38">
              <a:alphaModFix/>
            </a:blip>
            <a:srcRect b="0" l="0" r="0" t="0"/>
            <a:stretch/>
          </p:blipFill>
          <p:spPr>
            <a:xfrm>
              <a:off x="6066428" y="4509291"/>
              <a:ext cx="944826" cy="242850"/>
            </a:xfrm>
            <a:prstGeom prst="rect">
              <a:avLst/>
            </a:prstGeom>
            <a:noFill/>
            <a:ln>
              <a:noFill/>
            </a:ln>
          </p:spPr>
        </p:pic>
        <p:pic>
          <p:nvPicPr>
            <p:cNvPr id="304" name="Google Shape;304;p5"/>
            <p:cNvPicPr preferRelativeResize="0"/>
            <p:nvPr/>
          </p:nvPicPr>
          <p:blipFill rotWithShape="1">
            <a:blip r:embed="rId39">
              <a:alphaModFix/>
            </a:blip>
            <a:srcRect b="29614" l="13598" r="19046" t="18737"/>
            <a:stretch/>
          </p:blipFill>
          <p:spPr>
            <a:xfrm>
              <a:off x="7466079" y="4447836"/>
              <a:ext cx="365760" cy="365759"/>
            </a:xfrm>
            <a:prstGeom prst="rect">
              <a:avLst/>
            </a:prstGeom>
            <a:noFill/>
            <a:ln>
              <a:noFill/>
            </a:ln>
          </p:spPr>
        </p:pic>
        <p:pic>
          <p:nvPicPr>
            <p:cNvPr id="305" name="Google Shape;305;p5"/>
            <p:cNvPicPr preferRelativeResize="0"/>
            <p:nvPr/>
          </p:nvPicPr>
          <p:blipFill rotWithShape="1">
            <a:blip r:embed="rId40">
              <a:alphaModFix/>
            </a:blip>
            <a:srcRect b="23914" l="15102" r="17081" t="23674"/>
            <a:stretch/>
          </p:blipFill>
          <p:spPr>
            <a:xfrm>
              <a:off x="8286665" y="4406687"/>
              <a:ext cx="448056" cy="448056"/>
            </a:xfrm>
            <a:prstGeom prst="rect">
              <a:avLst/>
            </a:prstGeom>
            <a:noFill/>
            <a:ln>
              <a:noFill/>
            </a:ln>
          </p:spPr>
        </p:pic>
      </p:grpSp>
      <p:sp>
        <p:nvSpPr>
          <p:cNvPr id="306" name="Google Shape;306;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Sprint Execution</a:t>
            </a:r>
            <a:endParaRPr/>
          </a:p>
        </p:txBody>
      </p:sp>
      <p:sp>
        <p:nvSpPr>
          <p:cNvPr id="653" name="Google Shape;653;p5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Team executes on the items identified for inclusion in the iteration</a:t>
            </a:r>
            <a:endParaRPr/>
          </a:p>
          <a:p>
            <a:pPr indent="-285750" lvl="0" marL="514350" rtl="0" algn="l">
              <a:lnSpc>
                <a:spcPct val="100000"/>
              </a:lnSpc>
              <a:spcBef>
                <a:spcPts val="0"/>
              </a:spcBef>
              <a:spcAft>
                <a:spcPts val="0"/>
              </a:spcAft>
              <a:buClr>
                <a:schemeClr val="dk1"/>
              </a:buClr>
              <a:buSzPts val="1300"/>
              <a:buFont typeface="Arial"/>
              <a:buChar char="●"/>
            </a:pPr>
            <a:r>
              <a:rPr lang="en-US"/>
              <a:t>Short daily meetings are held among team members (called daily Scrums) – usually no more than 15 minutes</a:t>
            </a:r>
            <a:endParaRPr/>
          </a:p>
          <a:p>
            <a:pPr indent="-285750" lvl="0" marL="514350" rtl="0" algn="l">
              <a:lnSpc>
                <a:spcPct val="100000"/>
              </a:lnSpc>
              <a:spcBef>
                <a:spcPts val="0"/>
              </a:spcBef>
              <a:spcAft>
                <a:spcPts val="0"/>
              </a:spcAft>
              <a:buClr>
                <a:schemeClr val="dk1"/>
              </a:buClr>
              <a:buSzPts val="1300"/>
              <a:buFont typeface="Arial"/>
              <a:buChar char="●"/>
            </a:pPr>
            <a:r>
              <a:rPr lang="en-US"/>
              <a:t>Each member briefly describes what they worked on the previous day, what they’re planning to work on today, and any “blockers” (issues preventing progress)</a:t>
            </a:r>
            <a:endParaRPr/>
          </a:p>
          <a:p>
            <a:pPr indent="-285750" lvl="0" marL="514350" rtl="0" algn="l">
              <a:lnSpc>
                <a:spcPct val="100000"/>
              </a:lnSpc>
              <a:spcBef>
                <a:spcPts val="0"/>
              </a:spcBef>
              <a:spcAft>
                <a:spcPts val="0"/>
              </a:spcAft>
              <a:buClr>
                <a:schemeClr val="dk1"/>
              </a:buClr>
              <a:buSzPts val="1300"/>
              <a:buFont typeface="Arial"/>
              <a:buChar char="●"/>
            </a:pPr>
            <a:r>
              <a:rPr lang="en-US"/>
              <a:t>As part of daily review, a sprint burndown chart can be used to assess whether or not the team is on track to complete what was committed to</a:t>
            </a:r>
            <a:endParaRPr/>
          </a:p>
        </p:txBody>
      </p:sp>
      <p:sp>
        <p:nvSpPr>
          <p:cNvPr id="654" name="Google Shape;654;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Sprint Review</a:t>
            </a:r>
            <a:endParaRPr/>
          </a:p>
        </p:txBody>
      </p:sp>
      <p:sp>
        <p:nvSpPr>
          <p:cNvPr id="660" name="Google Shape;660;p51"/>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At the end of the iteration, team demonstrates for stakeholders what’s been accomplished during the sprint</a:t>
            </a:r>
            <a:endParaRPr/>
          </a:p>
          <a:p>
            <a:pPr indent="-285750" lvl="0" marL="514350" rtl="0" algn="l">
              <a:lnSpc>
                <a:spcPct val="100000"/>
              </a:lnSpc>
              <a:spcBef>
                <a:spcPts val="0"/>
              </a:spcBef>
              <a:spcAft>
                <a:spcPts val="0"/>
              </a:spcAft>
              <a:buClr>
                <a:schemeClr val="dk1"/>
              </a:buClr>
              <a:buSzPts val="1300"/>
              <a:buFont typeface="Arial"/>
              <a:buChar char="●"/>
            </a:pPr>
            <a:r>
              <a:rPr lang="en-US"/>
              <a:t>Goal is to show incremental value</a:t>
            </a:r>
            <a:endParaRPr/>
          </a:p>
        </p:txBody>
      </p:sp>
      <p:sp>
        <p:nvSpPr>
          <p:cNvPr id="661" name="Google Shape;661;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Sprint Retrospective</a:t>
            </a:r>
            <a:endParaRPr/>
          </a:p>
        </p:txBody>
      </p:sp>
      <p:sp>
        <p:nvSpPr>
          <p:cNvPr id="667" name="Google Shape;667;p52"/>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Team reflects on what went well during the last sprint</a:t>
            </a:r>
            <a:endParaRPr/>
          </a:p>
          <a:p>
            <a:pPr indent="-285750" lvl="0" marL="514350" rtl="0" algn="l">
              <a:lnSpc>
                <a:spcPct val="100000"/>
              </a:lnSpc>
              <a:spcBef>
                <a:spcPts val="0"/>
              </a:spcBef>
              <a:spcAft>
                <a:spcPts val="0"/>
              </a:spcAft>
              <a:buClr>
                <a:schemeClr val="dk1"/>
              </a:buClr>
              <a:buSzPts val="1300"/>
              <a:buFont typeface="Arial"/>
              <a:buChar char="●"/>
            </a:pPr>
            <a:r>
              <a:rPr lang="en-US"/>
              <a:t>Just as important (if not more so) is identifying specific areas for improvement to take into future sprints</a:t>
            </a:r>
            <a:endParaRPr/>
          </a:p>
          <a:p>
            <a:pPr indent="-285750" lvl="0" marL="514350" rtl="0" algn="l">
              <a:lnSpc>
                <a:spcPct val="100000"/>
              </a:lnSpc>
              <a:spcBef>
                <a:spcPts val="0"/>
              </a:spcBef>
              <a:spcAft>
                <a:spcPts val="0"/>
              </a:spcAft>
              <a:buClr>
                <a:schemeClr val="dk1"/>
              </a:buClr>
              <a:buSzPts val="1300"/>
              <a:buFont typeface="Arial"/>
              <a:buChar char="●"/>
            </a:pPr>
            <a:r>
              <a:rPr lang="en-US"/>
              <a:t>Outcome should include a set of action items to help steward improvement</a:t>
            </a:r>
            <a:endParaRPr/>
          </a:p>
        </p:txBody>
      </p:sp>
      <p:sp>
        <p:nvSpPr>
          <p:cNvPr id="668" name="Google Shape;668;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Team Reflection</a:t>
            </a:r>
            <a:endParaRPr/>
          </a:p>
        </p:txBody>
      </p:sp>
      <p:sp>
        <p:nvSpPr>
          <p:cNvPr id="674" name="Google Shape;674;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descr="Scrum lifecycle diagram" id="675" name="Google Shape;675;p53"/>
          <p:cNvPicPr preferRelativeResize="0"/>
          <p:nvPr/>
        </p:nvPicPr>
        <p:blipFill rotWithShape="1">
          <a:blip r:embed="rId3">
            <a:alphaModFix/>
          </a:blip>
          <a:srcRect b="0" l="0" r="0" t="0"/>
          <a:stretch/>
        </p:blipFill>
        <p:spPr>
          <a:xfrm>
            <a:off x="2189986" y="1218374"/>
            <a:ext cx="4764028" cy="1639236"/>
          </a:xfrm>
          <a:prstGeom prst="rect">
            <a:avLst/>
          </a:prstGeom>
          <a:noFill/>
          <a:ln>
            <a:noFill/>
          </a:ln>
        </p:spPr>
      </p:pic>
      <p:sp>
        <p:nvSpPr>
          <p:cNvPr id="676" name="Google Shape;676;p53"/>
          <p:cNvSpPr txBox="1"/>
          <p:nvPr>
            <p:ph idx="1" type="subTitle"/>
          </p:nvPr>
        </p:nvSpPr>
        <p:spPr>
          <a:xfrm>
            <a:off x="759450" y="3105508"/>
            <a:ext cx="7625100" cy="1639235"/>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In your assigned breakout room, discuss the following questions. Nominate someone to share results of the discussion.</a:t>
            </a:r>
            <a:br>
              <a:rPr lang="en-US"/>
            </a:br>
            <a:endParaRPr/>
          </a:p>
          <a:p>
            <a:pPr indent="-285750" lvl="0" marL="514350" rtl="0" algn="l">
              <a:lnSpc>
                <a:spcPct val="100000"/>
              </a:lnSpc>
              <a:spcBef>
                <a:spcPts val="0"/>
              </a:spcBef>
              <a:spcAft>
                <a:spcPts val="0"/>
              </a:spcAft>
              <a:buClr>
                <a:schemeClr val="dk1"/>
              </a:buClr>
              <a:buSzPts val="1300"/>
              <a:buFont typeface="Arial"/>
              <a:buChar char="●"/>
            </a:pPr>
            <a:r>
              <a:rPr lang="en-US"/>
              <a:t>Which of the sprint activities do you feel would be the easiest to complete, and why?</a:t>
            </a:r>
            <a:endParaRPr/>
          </a:p>
          <a:p>
            <a:pPr indent="-285750" lvl="0" marL="514350" rtl="0" algn="l">
              <a:lnSpc>
                <a:spcPct val="100000"/>
              </a:lnSpc>
              <a:spcBef>
                <a:spcPts val="0"/>
              </a:spcBef>
              <a:spcAft>
                <a:spcPts val="0"/>
              </a:spcAft>
              <a:buClr>
                <a:schemeClr val="dk1"/>
              </a:buClr>
              <a:buSzPts val="1300"/>
              <a:buFont typeface="Arial"/>
              <a:buChar char="●"/>
            </a:pPr>
            <a:r>
              <a:rPr lang="en-US"/>
              <a:t>Which of the sprint activities do you feel would be most difficult, and why?</a:t>
            </a:r>
            <a:endParaRPr/>
          </a:p>
          <a:p>
            <a:pPr indent="-285750" lvl="0" marL="514350" rtl="0" algn="l">
              <a:lnSpc>
                <a:spcPct val="100000"/>
              </a:lnSpc>
              <a:spcBef>
                <a:spcPts val="0"/>
              </a:spcBef>
              <a:spcAft>
                <a:spcPts val="0"/>
              </a:spcAft>
              <a:buClr>
                <a:schemeClr val="dk1"/>
              </a:buClr>
              <a:buSzPts val="1300"/>
              <a:buFont typeface="Arial"/>
              <a:buChar char="●"/>
            </a:pPr>
            <a:r>
              <a:rPr lang="en-US"/>
              <a:t>Which of the sprint activities would you consider to be the most important, and why?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WORKSHOP:</a:t>
            </a:r>
            <a:endParaRPr/>
          </a:p>
        </p:txBody>
      </p:sp>
      <p:sp>
        <p:nvSpPr>
          <p:cNvPr id="682" name="Google Shape;682;p54"/>
          <p:cNvSpPr txBox="1"/>
          <p:nvPr>
            <p:ph idx="1" type="body"/>
          </p:nvPr>
        </p:nvSpPr>
        <p:spPr>
          <a:xfrm>
            <a:off x="3305325" y="2017875"/>
            <a:ext cx="5161500" cy="120055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FFFFFF"/>
              </a:buClr>
              <a:buSzPts val="1200"/>
              <a:buNone/>
            </a:pPr>
            <a:r>
              <a:rPr lang="en-US"/>
              <a:t>Using information gathered during the previous discussion, work with your breakout room to build your Team Definition. Team Definition represents the team’s working agreement. Go through each activity executed during a sprint and set expectations for how your team will perform and ensure ongoing fidelity of each ceremony.</a:t>
            </a:r>
            <a:endParaRPr/>
          </a:p>
        </p:txBody>
      </p:sp>
      <p:sp>
        <p:nvSpPr>
          <p:cNvPr id="683" name="Google Shape;683;p54"/>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Building the Team Definition</a:t>
            </a:r>
            <a:endParaRPr/>
          </a:p>
        </p:txBody>
      </p:sp>
      <p:sp>
        <p:nvSpPr>
          <p:cNvPr id="684" name="Google Shape;684;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690" name="Google Shape;690;p55"/>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b="1" i="1" lang="en-US"/>
              <a:t>This role is ultimately responsible for ensuring that all scrum ceremonies are correctly followed:</a:t>
            </a:r>
            <a:endParaRPr b="1" i="1"/>
          </a:p>
          <a:p>
            <a:pPr indent="0" lvl="0" marL="228600" rtl="0" algn="l">
              <a:lnSpc>
                <a:spcPct val="100000"/>
              </a:lnSpc>
              <a:spcBef>
                <a:spcPts val="0"/>
              </a:spcBef>
              <a:spcAft>
                <a:spcPts val="0"/>
              </a:spcAft>
              <a:buClr>
                <a:schemeClr val="dk1"/>
              </a:buClr>
              <a:buSzPts val="1300"/>
              <a:buNone/>
            </a:pPr>
            <a:r>
              <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Scrum team</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Product owner</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Team leader</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Scrum lead</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Enter the letter corresponding to your answer in chat</a:t>
            </a:r>
            <a:endParaRPr/>
          </a:p>
        </p:txBody>
      </p:sp>
      <p:sp>
        <p:nvSpPr>
          <p:cNvPr id="691" name="Google Shape;691;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697" name="Google Shape;697;p5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b="1" i="1" lang="en-US"/>
              <a:t>True or False: Points assigned to sprint items should directly correspond with the number of hours the task is expected to take to complete.</a:t>
            </a:r>
            <a:endParaRPr b="1" i="1"/>
          </a:p>
          <a:p>
            <a:pPr indent="0" lvl="0" marL="228600" rtl="0" algn="l">
              <a:lnSpc>
                <a:spcPct val="100000"/>
              </a:lnSpc>
              <a:spcBef>
                <a:spcPts val="0"/>
              </a:spcBef>
              <a:spcAft>
                <a:spcPts val="0"/>
              </a:spcAft>
              <a:buClr>
                <a:schemeClr val="dk1"/>
              </a:buClr>
              <a:buSzPts val="1300"/>
              <a:buNone/>
            </a:pPr>
            <a:r>
              <a:t/>
            </a:r>
            <a:endParaRPr/>
          </a:p>
          <a:p>
            <a:pPr indent="0" lvl="0" marL="228600" rtl="0" algn="l">
              <a:lnSpc>
                <a:spcPct val="100000"/>
              </a:lnSpc>
              <a:spcBef>
                <a:spcPts val="0"/>
              </a:spcBef>
              <a:spcAft>
                <a:spcPts val="0"/>
              </a:spcAft>
              <a:buClr>
                <a:schemeClr val="dk1"/>
              </a:buClr>
              <a:buSzPts val="1300"/>
              <a:buNone/>
            </a:pPr>
            <a:r>
              <a:rPr lang="en-US"/>
              <a:t>Enter your answer in chat</a:t>
            </a:r>
            <a:endParaRPr/>
          </a:p>
        </p:txBody>
      </p:sp>
      <p:sp>
        <p:nvSpPr>
          <p:cNvPr id="698" name="Google Shape;698;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704" name="Google Shape;704;p57"/>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03200" lvl="0" marL="51435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b="1" i="1" lang="en-US"/>
              <a:t>This role is ultimately responsible for keeping the backlog up to date and in correct priority order:</a:t>
            </a:r>
            <a:endParaRPr b="1" i="1"/>
          </a:p>
          <a:p>
            <a:pPr indent="0" lvl="0" marL="228600" rtl="0" algn="l">
              <a:lnSpc>
                <a:spcPct val="100000"/>
              </a:lnSpc>
              <a:spcBef>
                <a:spcPts val="0"/>
              </a:spcBef>
              <a:spcAft>
                <a:spcPts val="0"/>
              </a:spcAft>
              <a:buClr>
                <a:schemeClr val="dk1"/>
              </a:buClr>
              <a:buSzPts val="1300"/>
              <a:buNone/>
            </a:pPr>
            <a:r>
              <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Scrum team</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Product owner</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Team leader</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Scrum lead</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Enter the letter corresponding to your answer in chat</a:t>
            </a:r>
            <a:endParaRPr/>
          </a:p>
        </p:txBody>
      </p:sp>
      <p:sp>
        <p:nvSpPr>
          <p:cNvPr id="705" name="Google Shape;705;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8"/>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Working with JIRA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Overview of Project and Issue Tracking Software</a:t>
            </a:r>
            <a:endParaRPr/>
          </a:p>
        </p:txBody>
      </p:sp>
      <p:sp>
        <p:nvSpPr>
          <p:cNvPr id="716" name="Google Shape;716;p59"/>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There are many applications in use to manage tech work – some oriented around service tickets; some around dev tasks, some around both</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Popular project and issue tracking software:</a:t>
            </a:r>
            <a:endParaRPr/>
          </a:p>
          <a:p>
            <a:pPr indent="-285750" lvl="0" marL="514350" rtl="0" algn="l">
              <a:lnSpc>
                <a:spcPct val="100000"/>
              </a:lnSpc>
              <a:spcBef>
                <a:spcPts val="0"/>
              </a:spcBef>
              <a:spcAft>
                <a:spcPts val="0"/>
              </a:spcAft>
              <a:buClr>
                <a:schemeClr val="dk1"/>
              </a:buClr>
              <a:buSzPts val="1300"/>
              <a:buFont typeface="Arial"/>
              <a:buChar char="●"/>
            </a:pPr>
            <a:r>
              <a:rPr lang="en-US"/>
              <a:t>JIRA</a:t>
            </a:r>
            <a:endParaRPr/>
          </a:p>
          <a:p>
            <a:pPr indent="-285750" lvl="0" marL="514350" rtl="0" algn="l">
              <a:lnSpc>
                <a:spcPct val="100000"/>
              </a:lnSpc>
              <a:spcBef>
                <a:spcPts val="0"/>
              </a:spcBef>
              <a:spcAft>
                <a:spcPts val="0"/>
              </a:spcAft>
              <a:buClr>
                <a:schemeClr val="dk1"/>
              </a:buClr>
              <a:buSzPts val="1300"/>
              <a:buFont typeface="Arial"/>
              <a:buChar char="●"/>
            </a:pPr>
            <a:r>
              <a:rPr lang="en-US"/>
              <a:t>Asana</a:t>
            </a:r>
            <a:endParaRPr/>
          </a:p>
          <a:p>
            <a:pPr indent="-285750" lvl="0" marL="514350" rtl="0" algn="l">
              <a:lnSpc>
                <a:spcPct val="100000"/>
              </a:lnSpc>
              <a:spcBef>
                <a:spcPts val="0"/>
              </a:spcBef>
              <a:spcAft>
                <a:spcPts val="0"/>
              </a:spcAft>
              <a:buClr>
                <a:schemeClr val="dk1"/>
              </a:buClr>
              <a:buSzPts val="1300"/>
              <a:buFont typeface="Arial"/>
              <a:buChar char="●"/>
            </a:pPr>
            <a:r>
              <a:rPr lang="en-US"/>
              <a:t>Trello</a:t>
            </a:r>
            <a:endParaRPr/>
          </a:p>
          <a:p>
            <a:pPr indent="-285750" lvl="0" marL="514350" rtl="0" algn="l">
              <a:lnSpc>
                <a:spcPct val="100000"/>
              </a:lnSpc>
              <a:spcBef>
                <a:spcPts val="0"/>
              </a:spcBef>
              <a:spcAft>
                <a:spcPts val="0"/>
              </a:spcAft>
              <a:buClr>
                <a:schemeClr val="dk1"/>
              </a:buClr>
              <a:buSzPts val="1300"/>
              <a:buFont typeface="Arial"/>
              <a:buChar char="●"/>
            </a:pPr>
            <a:r>
              <a:rPr lang="en-US"/>
              <a:t>Monday</a:t>
            </a:r>
            <a:endParaRPr/>
          </a:p>
          <a:p>
            <a:pPr indent="-285750" lvl="0" marL="514350" rtl="0" algn="l">
              <a:lnSpc>
                <a:spcPct val="100000"/>
              </a:lnSpc>
              <a:spcBef>
                <a:spcPts val="0"/>
              </a:spcBef>
              <a:spcAft>
                <a:spcPts val="0"/>
              </a:spcAft>
              <a:buClr>
                <a:schemeClr val="dk1"/>
              </a:buClr>
              <a:buSzPts val="1300"/>
              <a:buFont typeface="Arial"/>
              <a:buChar char="●"/>
            </a:pPr>
            <a:r>
              <a:rPr lang="en-US"/>
              <a:t>Zoho</a:t>
            </a:r>
            <a:endParaRPr/>
          </a:p>
          <a:p>
            <a:pPr indent="-114300" lvl="0" marL="514350" rtl="0" algn="l">
              <a:lnSpc>
                <a:spcPct val="100000"/>
              </a:lnSpc>
              <a:spcBef>
                <a:spcPts val="0"/>
              </a:spcBef>
              <a:spcAft>
                <a:spcPts val="0"/>
              </a:spcAft>
              <a:buSzPts val="2700"/>
              <a:buFont typeface="Arial"/>
              <a:buNone/>
            </a:pPr>
            <a:r>
              <a:t/>
            </a:r>
            <a:endParaRPr/>
          </a:p>
          <a:p>
            <a:pPr indent="0" lvl="0" marL="228600" rtl="0" algn="l">
              <a:lnSpc>
                <a:spcPct val="100000"/>
              </a:lnSpc>
              <a:spcBef>
                <a:spcPts val="0"/>
              </a:spcBef>
              <a:spcAft>
                <a:spcPts val="0"/>
              </a:spcAft>
              <a:buSzPts val="2700"/>
              <a:buNone/>
            </a:pPr>
            <a:r>
              <a:rPr lang="en-US"/>
              <a:t>There are MANY others; this is a crowded space. In dev work, integration with tools used in the full dev cycle is important – testing, deployment, monitoring, etc.</a:t>
            </a:r>
            <a:endParaRPr/>
          </a:p>
        </p:txBody>
      </p:sp>
      <p:sp>
        <p:nvSpPr>
          <p:cNvPr id="717" name="Google Shape;717;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0" name="Shape 310"/>
        <p:cNvGrpSpPr/>
        <p:nvPr/>
      </p:nvGrpSpPr>
      <p:grpSpPr>
        <a:xfrm>
          <a:off x="0" y="0"/>
          <a:ext cx="0" cy="0"/>
          <a:chOff x="0" y="0"/>
          <a:chExt cx="0" cy="0"/>
        </a:xfrm>
      </p:grpSpPr>
      <p:sp>
        <p:nvSpPr>
          <p:cNvPr id="311" name="Google Shape;311;p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You experience our impact on a daily basis!</a:t>
            </a:r>
            <a:endParaRPr>
              <a:solidFill>
                <a:schemeClr val="dk1"/>
              </a:solidFill>
            </a:endParaRPr>
          </a:p>
        </p:txBody>
      </p:sp>
      <p:pic>
        <p:nvPicPr>
          <p:cNvPr id="312" name="Google Shape;312;p6"/>
          <p:cNvPicPr preferRelativeResize="0"/>
          <p:nvPr/>
        </p:nvPicPr>
        <p:blipFill rotWithShape="1">
          <a:blip r:embed="rId3">
            <a:alphaModFix/>
          </a:blip>
          <a:srcRect b="159" l="0" r="0" t="159"/>
          <a:stretch/>
        </p:blipFill>
        <p:spPr>
          <a:xfrm>
            <a:off x="3093132" y="2743626"/>
            <a:ext cx="3399588" cy="2258625"/>
          </a:xfrm>
          <a:prstGeom prst="rect">
            <a:avLst/>
          </a:prstGeom>
          <a:noFill/>
          <a:ln>
            <a:noFill/>
          </a:ln>
          <a:effectLst>
            <a:outerShdw blurRad="171450" rotWithShape="0" algn="bl" dir="1200000" dist="85725">
              <a:srgbClr val="000000">
                <a:alpha val="20000"/>
              </a:srgbClr>
            </a:outerShdw>
          </a:effectLst>
        </p:spPr>
      </p:pic>
      <p:pic>
        <p:nvPicPr>
          <p:cNvPr id="313" name="Google Shape;313;p6"/>
          <p:cNvPicPr preferRelativeResize="0"/>
          <p:nvPr/>
        </p:nvPicPr>
        <p:blipFill rotWithShape="1">
          <a:blip r:embed="rId4">
            <a:alphaModFix/>
          </a:blip>
          <a:srcRect b="0" l="0" r="0" t="0"/>
          <a:stretch/>
        </p:blipFill>
        <p:spPr>
          <a:xfrm>
            <a:off x="613700" y="1492849"/>
            <a:ext cx="3237473" cy="2157799"/>
          </a:xfrm>
          <a:prstGeom prst="rect">
            <a:avLst/>
          </a:prstGeom>
          <a:noFill/>
          <a:ln>
            <a:noFill/>
          </a:ln>
          <a:effectLst>
            <a:outerShdw blurRad="171450" rotWithShape="0" algn="bl" dir="1200000" dist="85725">
              <a:srgbClr val="000000">
                <a:alpha val="20000"/>
              </a:srgbClr>
            </a:outerShdw>
          </a:effectLst>
        </p:spPr>
      </p:pic>
      <p:pic>
        <p:nvPicPr>
          <p:cNvPr id="314" name="Google Shape;314;p6"/>
          <p:cNvPicPr preferRelativeResize="0"/>
          <p:nvPr/>
        </p:nvPicPr>
        <p:blipFill rotWithShape="1">
          <a:blip r:embed="rId5">
            <a:alphaModFix/>
          </a:blip>
          <a:srcRect b="0" l="0" r="0" t="0"/>
          <a:stretch/>
        </p:blipFill>
        <p:spPr>
          <a:xfrm>
            <a:off x="5488746" y="1295690"/>
            <a:ext cx="3065928" cy="2046430"/>
          </a:xfrm>
          <a:prstGeom prst="rect">
            <a:avLst/>
          </a:prstGeom>
          <a:noFill/>
          <a:ln>
            <a:noFill/>
          </a:ln>
          <a:effectLst>
            <a:outerShdw blurRad="171450" rotWithShape="0" algn="bl" dir="1200000" dist="85725">
              <a:srgbClr val="000000">
                <a:alpha val="20000"/>
              </a:srgbClr>
            </a:outerShdw>
          </a:effectLst>
        </p:spPr>
      </p:pic>
      <p:sp>
        <p:nvSpPr>
          <p:cNvPr id="315" name="Google Shape;315;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Overview of JIRA</a:t>
            </a:r>
            <a:endParaRPr/>
          </a:p>
        </p:txBody>
      </p:sp>
      <p:sp>
        <p:nvSpPr>
          <p:cNvPr id="723" name="Google Shape;723;p6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JIRA is part of a family of products from Atlassian. It can be configured to align with popular Agile methodologies.</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Key functionality:</a:t>
            </a:r>
            <a:endParaRPr/>
          </a:p>
          <a:p>
            <a:pPr indent="-285750" lvl="0" marL="514350" rtl="0" algn="l">
              <a:lnSpc>
                <a:spcPct val="100000"/>
              </a:lnSpc>
              <a:spcBef>
                <a:spcPts val="0"/>
              </a:spcBef>
              <a:spcAft>
                <a:spcPts val="0"/>
              </a:spcAft>
              <a:buClr>
                <a:schemeClr val="dk1"/>
              </a:buClr>
              <a:buSzPts val="1300"/>
              <a:buFont typeface="Arial"/>
              <a:buChar char="●"/>
            </a:pPr>
            <a:r>
              <a:rPr lang="en-US"/>
              <a:t>Provides a central hub for design, coding, testing, collaboration, release, and maintenance</a:t>
            </a:r>
            <a:endParaRPr/>
          </a:p>
          <a:p>
            <a:pPr indent="-285750" lvl="0" marL="514350" rtl="0" algn="l">
              <a:lnSpc>
                <a:spcPct val="100000"/>
              </a:lnSpc>
              <a:spcBef>
                <a:spcPts val="0"/>
              </a:spcBef>
              <a:spcAft>
                <a:spcPts val="0"/>
              </a:spcAft>
              <a:buClr>
                <a:schemeClr val="dk1"/>
              </a:buClr>
              <a:buSzPts val="1300"/>
              <a:buFont typeface="Arial"/>
              <a:buChar char="●"/>
            </a:pPr>
            <a:r>
              <a:rPr lang="en-US"/>
              <a:t>Integrates with CI/CD systems</a:t>
            </a:r>
            <a:endParaRPr/>
          </a:p>
          <a:p>
            <a:pPr indent="-285750" lvl="0" marL="514350" rtl="0" algn="l">
              <a:lnSpc>
                <a:spcPct val="100000"/>
              </a:lnSpc>
              <a:spcBef>
                <a:spcPts val="0"/>
              </a:spcBef>
              <a:spcAft>
                <a:spcPts val="0"/>
              </a:spcAft>
              <a:buClr>
                <a:schemeClr val="dk1"/>
              </a:buClr>
              <a:buSzPts val="1300"/>
              <a:buFont typeface="Arial"/>
              <a:buChar char="●"/>
            </a:pPr>
            <a:r>
              <a:rPr lang="en-US"/>
              <a:t>Provides a feature backlog for planning purposes</a:t>
            </a:r>
            <a:endParaRPr/>
          </a:p>
          <a:p>
            <a:pPr indent="-285750" lvl="0" marL="514350" rtl="0" algn="l">
              <a:lnSpc>
                <a:spcPct val="100000"/>
              </a:lnSpc>
              <a:spcBef>
                <a:spcPts val="0"/>
              </a:spcBef>
              <a:spcAft>
                <a:spcPts val="0"/>
              </a:spcAft>
              <a:buClr>
                <a:schemeClr val="dk1"/>
              </a:buClr>
              <a:buSzPts val="1300"/>
              <a:buFont typeface="Arial"/>
              <a:buChar char="●"/>
            </a:pPr>
            <a:r>
              <a:rPr lang="en-US"/>
              <a:t>Enables Sprint planning</a:t>
            </a:r>
            <a:endParaRPr/>
          </a:p>
          <a:p>
            <a:pPr indent="-114300" lvl="0" marL="514350" rtl="0" algn="l">
              <a:lnSpc>
                <a:spcPct val="100000"/>
              </a:lnSpc>
              <a:spcBef>
                <a:spcPts val="0"/>
              </a:spcBef>
              <a:spcAft>
                <a:spcPts val="0"/>
              </a:spcAft>
              <a:buSzPts val="2700"/>
              <a:buFont typeface="Arial"/>
              <a:buNone/>
            </a:pPr>
            <a:r>
              <a:t/>
            </a:r>
            <a:endParaRPr/>
          </a:p>
          <a:p>
            <a:pPr indent="-114300" lvl="0" marL="514350" rtl="0" algn="l">
              <a:lnSpc>
                <a:spcPct val="100000"/>
              </a:lnSpc>
              <a:spcBef>
                <a:spcPts val="0"/>
              </a:spcBef>
              <a:spcAft>
                <a:spcPts val="0"/>
              </a:spcAft>
              <a:buSzPts val="2700"/>
              <a:buFont typeface="Arial"/>
              <a:buNone/>
            </a:pPr>
            <a:r>
              <a:t/>
            </a:r>
            <a:endParaRPr/>
          </a:p>
        </p:txBody>
      </p:sp>
      <p:sp>
        <p:nvSpPr>
          <p:cNvPr id="724" name="Google Shape;724;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Basic Building Blocks of JIRA</a:t>
            </a:r>
            <a:endParaRPr/>
          </a:p>
        </p:txBody>
      </p:sp>
      <p:sp>
        <p:nvSpPr>
          <p:cNvPr id="730" name="Google Shape;730;p61"/>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JIRA is built around three basic concepts:</a:t>
            </a:r>
            <a:endParaRPr/>
          </a:p>
          <a:p>
            <a:pPr indent="-228600" lvl="0" marL="457200" rtl="0" algn="l">
              <a:lnSpc>
                <a:spcPct val="100000"/>
              </a:lnSpc>
              <a:spcBef>
                <a:spcPts val="0"/>
              </a:spcBef>
              <a:spcAft>
                <a:spcPts val="0"/>
              </a:spcAft>
              <a:buSzPts val="2700"/>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Projects: A collection of Issues, all oriented to one product or work initiative</a:t>
            </a:r>
            <a:endParaRPr/>
          </a:p>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Issues: The basic element of work in JIRA. Includes the work to be done, as well as metadata about the work. This can be net new work, bug fixes, service tickets, etc. – any type of work</a:t>
            </a:r>
            <a:endParaRPr/>
          </a:p>
          <a:p>
            <a:pPr indent="-203200" lvl="0" marL="514350" rtl="0" algn="l">
              <a:lnSpc>
                <a:spcPct val="100000"/>
              </a:lnSpc>
              <a:spcBef>
                <a:spcPts val="0"/>
              </a:spcBef>
              <a:spcAft>
                <a:spcPts val="0"/>
              </a:spcAft>
              <a:buClr>
                <a:schemeClr val="dk1"/>
              </a:buClr>
              <a:buSzPts val="1300"/>
              <a:buFont typeface="Arial"/>
              <a:buNone/>
            </a:pPr>
            <a:r>
              <a:t/>
            </a:r>
            <a:endParaRPr/>
          </a:p>
          <a:p>
            <a:pPr indent="-285750" lvl="0" marL="514350" rtl="0" algn="l">
              <a:lnSpc>
                <a:spcPct val="100000"/>
              </a:lnSpc>
              <a:spcBef>
                <a:spcPts val="0"/>
              </a:spcBef>
              <a:spcAft>
                <a:spcPts val="0"/>
              </a:spcAft>
              <a:buClr>
                <a:schemeClr val="dk1"/>
              </a:buClr>
              <a:buSzPts val="1300"/>
              <a:buFont typeface="Arial"/>
              <a:buChar char="●"/>
            </a:pPr>
            <a:r>
              <a:rPr lang="en-US"/>
              <a:t>Workflow: A record of the life of an Issue. Issues can only have one state at a given time. Transitions from one state to another can be tracked and controlled as needed</a:t>
            </a:r>
            <a:endParaRPr/>
          </a:p>
          <a:p>
            <a:pPr indent="-114300" lvl="0" marL="514350" rtl="0" algn="l">
              <a:lnSpc>
                <a:spcPct val="100000"/>
              </a:lnSpc>
              <a:spcBef>
                <a:spcPts val="0"/>
              </a:spcBef>
              <a:spcAft>
                <a:spcPts val="0"/>
              </a:spcAft>
              <a:buSzPts val="2700"/>
              <a:buFont typeface="Arial"/>
              <a:buNone/>
            </a:pPr>
            <a:r>
              <a:t/>
            </a:r>
            <a:endParaRPr/>
          </a:p>
        </p:txBody>
      </p:sp>
      <p:sp>
        <p:nvSpPr>
          <p:cNvPr id="731" name="Google Shape;731;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DEMO:</a:t>
            </a:r>
            <a:endParaRPr/>
          </a:p>
        </p:txBody>
      </p:sp>
      <p:sp>
        <p:nvSpPr>
          <p:cNvPr id="737" name="Google Shape;737;p62"/>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Lifecycle of a JIRA Issue</a:t>
            </a:r>
            <a:endParaRPr/>
          </a:p>
        </p:txBody>
      </p:sp>
      <p:sp>
        <p:nvSpPr>
          <p:cNvPr id="738" name="Google Shape;738;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i="0" lang="en-US" u="none" strike="noStrike">
                <a:solidFill>
                  <a:srgbClr val="000000"/>
                </a:solidFill>
                <a:latin typeface="Arial"/>
                <a:ea typeface="Arial"/>
                <a:cs typeface="Arial"/>
                <a:sym typeface="Arial"/>
              </a:rPr>
              <a:t>Using a Scrum Board</a:t>
            </a:r>
            <a:endParaRPr/>
          </a:p>
        </p:txBody>
      </p:sp>
      <p:sp>
        <p:nvSpPr>
          <p:cNvPr id="744" name="Google Shape;744;p63"/>
          <p:cNvSpPr txBox="1"/>
          <p:nvPr>
            <p:ph idx="1" type="subTitle"/>
          </p:nvPr>
        </p:nvSpPr>
        <p:spPr>
          <a:xfrm>
            <a:off x="613700" y="1028374"/>
            <a:ext cx="7625100" cy="3578131"/>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Your Scrum board visually represents your workflow – the sequential state changes of your team’s work. A common configuration at Capital Group might be:</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New Issues (in the form of features/stories/tasks/bugs, etc.) begin in a Product Backlog, as they are identified</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In Sprint Planning, Issues are refined and moved into the Sprint Backlog</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Whether assigned a work item, or pulling it yourself, the board lets you choose an Issue and move it through the states in the defined Workflow for the Project</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Often, your actions in other tools will result in a state change for an Issue; the board will update to reflect that change</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endParaRPr/>
          </a:p>
        </p:txBody>
      </p:sp>
      <p:sp>
        <p:nvSpPr>
          <p:cNvPr id="745" name="Google Shape;745;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Example Scrum Board</a:t>
            </a:r>
            <a:endParaRPr/>
          </a:p>
        </p:txBody>
      </p:sp>
      <p:sp>
        <p:nvSpPr>
          <p:cNvPr id="751" name="Google Shape;751;p6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t/>
            </a:r>
            <a:endParaRPr/>
          </a:p>
        </p:txBody>
      </p:sp>
      <p:sp>
        <p:nvSpPr>
          <p:cNvPr id="752" name="Google Shape;752;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descr="Graphical user interface, application, Teams&#10;&#10;Description automatically generated" id="753" name="Google Shape;753;p64"/>
          <p:cNvPicPr preferRelativeResize="0"/>
          <p:nvPr/>
        </p:nvPicPr>
        <p:blipFill rotWithShape="1">
          <a:blip r:embed="rId3">
            <a:alphaModFix/>
          </a:blip>
          <a:srcRect b="0" l="0" r="0" t="0"/>
          <a:stretch/>
        </p:blipFill>
        <p:spPr>
          <a:xfrm>
            <a:off x="830877" y="1028375"/>
            <a:ext cx="7190745" cy="366354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Team Activity – Story Review</a:t>
            </a:r>
            <a:endParaRPr/>
          </a:p>
        </p:txBody>
      </p:sp>
      <p:sp>
        <p:nvSpPr>
          <p:cNvPr id="759" name="Google Shape;759;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760" name="Google Shape;760;p65"/>
          <p:cNvPicPr preferRelativeResize="0"/>
          <p:nvPr/>
        </p:nvPicPr>
        <p:blipFill rotWithShape="1">
          <a:blip r:embed="rId3">
            <a:alphaModFix/>
          </a:blip>
          <a:srcRect b="0" l="0" r="0" t="0"/>
          <a:stretch/>
        </p:blipFill>
        <p:spPr>
          <a:xfrm>
            <a:off x="258792" y="1178330"/>
            <a:ext cx="4313208" cy="2080411"/>
          </a:xfrm>
          <a:prstGeom prst="rect">
            <a:avLst/>
          </a:prstGeom>
          <a:noFill/>
          <a:ln>
            <a:noFill/>
          </a:ln>
        </p:spPr>
      </p:pic>
      <p:pic>
        <p:nvPicPr>
          <p:cNvPr id="761" name="Google Shape;761;p65"/>
          <p:cNvPicPr preferRelativeResize="0"/>
          <p:nvPr/>
        </p:nvPicPr>
        <p:blipFill rotWithShape="1">
          <a:blip r:embed="rId4">
            <a:alphaModFix/>
          </a:blip>
          <a:srcRect b="0" l="0" r="0" t="0"/>
          <a:stretch/>
        </p:blipFill>
        <p:spPr>
          <a:xfrm>
            <a:off x="4190278" y="2953246"/>
            <a:ext cx="4366506" cy="1993405"/>
          </a:xfrm>
          <a:prstGeom prst="rect">
            <a:avLst/>
          </a:prstGeom>
          <a:noFill/>
          <a:ln>
            <a:noFill/>
          </a:ln>
        </p:spPr>
      </p:pic>
      <p:sp>
        <p:nvSpPr>
          <p:cNvPr id="762" name="Google Shape;762;p65"/>
          <p:cNvSpPr txBox="1"/>
          <p:nvPr/>
        </p:nvSpPr>
        <p:spPr>
          <a:xfrm>
            <a:off x="4787660" y="1178330"/>
            <a:ext cx="3985404"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Review the two stories displayed here – what are some key differences you see between the two? Which of the two do you think is better structured, and why? For the one less structured, how might you go about correcting it?</a:t>
            </a:r>
            <a:endParaRPr/>
          </a:p>
        </p:txBody>
      </p:sp>
      <p:sp>
        <p:nvSpPr>
          <p:cNvPr id="763" name="Google Shape;763;p65"/>
          <p:cNvSpPr txBox="1"/>
          <p:nvPr/>
        </p:nvSpPr>
        <p:spPr>
          <a:xfrm>
            <a:off x="204874" y="3413282"/>
            <a:ext cx="398540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Discuss as a breakout room and nominate someone to share your group’s findings.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6"/>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LAB:</a:t>
            </a:r>
            <a:endParaRPr/>
          </a:p>
        </p:txBody>
      </p:sp>
      <p:sp>
        <p:nvSpPr>
          <p:cNvPr id="769" name="Google Shape;769;p66"/>
          <p:cNvSpPr txBox="1"/>
          <p:nvPr>
            <p:ph idx="1" type="body"/>
          </p:nvPr>
        </p:nvSpPr>
        <p:spPr>
          <a:xfrm>
            <a:off x="3339830" y="861170"/>
            <a:ext cx="5161500" cy="3989039"/>
          </a:xfrm>
          <a:prstGeom prst="rect">
            <a:avLst/>
          </a:prstGeom>
          <a:noFill/>
          <a:ln>
            <a:noFill/>
          </a:ln>
        </p:spPr>
        <p:txBody>
          <a:bodyPr anchorCtr="0" anchor="ctr" bIns="45700" lIns="91425" spcFirstLastPara="1" rIns="91425" wrap="square" tIns="45700">
            <a:noAutofit/>
          </a:bodyPr>
          <a:lstStyle/>
          <a:p>
            <a:pPr indent="-228600" lvl="0" marL="457200" rtl="0" algn="l">
              <a:lnSpc>
                <a:spcPct val="90000"/>
              </a:lnSpc>
              <a:spcBef>
                <a:spcPts val="1000"/>
              </a:spcBef>
              <a:spcAft>
                <a:spcPts val="0"/>
              </a:spcAft>
              <a:buClr>
                <a:srgbClr val="FFFFFF"/>
              </a:buClr>
              <a:buSzPts val="1200"/>
              <a:buNone/>
            </a:pPr>
            <a:r>
              <a:rPr lang="en-US"/>
              <a:t>Story description: As a customer of the online ordering system, I want to be able to add new items to my shopping cart, update items already in the cart (e.g., adjust quantities), and remove items from the cart that I no longer wish to purchase so that I can effectively manage and submit an order.</a:t>
            </a:r>
            <a:endParaRPr/>
          </a:p>
          <a:p>
            <a:pPr indent="-228600" lvl="0" marL="457200" rtl="0" algn="l">
              <a:lnSpc>
                <a:spcPct val="90000"/>
              </a:lnSpc>
              <a:spcBef>
                <a:spcPts val="1000"/>
              </a:spcBef>
              <a:spcAft>
                <a:spcPts val="0"/>
              </a:spcAft>
              <a:buClr>
                <a:srgbClr val="FFFFFF"/>
              </a:buClr>
              <a:buSzPts val="1200"/>
              <a:buNone/>
            </a:pPr>
            <a:r>
              <a:t/>
            </a:r>
            <a:endParaRPr/>
          </a:p>
          <a:p>
            <a:pPr indent="-228600" lvl="0" marL="457200" rtl="0" algn="l">
              <a:lnSpc>
                <a:spcPct val="90000"/>
              </a:lnSpc>
              <a:spcBef>
                <a:spcPts val="1000"/>
              </a:spcBef>
              <a:spcAft>
                <a:spcPts val="0"/>
              </a:spcAft>
              <a:buClr>
                <a:srgbClr val="FFFFFF"/>
              </a:buClr>
              <a:buSzPts val="1200"/>
              <a:buNone/>
            </a:pPr>
            <a:r>
              <a:rPr lang="en-US"/>
              <a:t>Acceptance criteria: I can add a new item to the cart, I can update quantities on an item that is already in my cart, and I can remove items that I no longer wish to purchase.</a:t>
            </a:r>
            <a:endParaRPr/>
          </a:p>
          <a:p>
            <a:pPr indent="-228600" lvl="0" marL="457200" rtl="0" algn="l">
              <a:lnSpc>
                <a:spcPct val="90000"/>
              </a:lnSpc>
              <a:spcBef>
                <a:spcPts val="1000"/>
              </a:spcBef>
              <a:spcAft>
                <a:spcPts val="0"/>
              </a:spcAft>
              <a:buClr>
                <a:srgbClr val="FFFFFF"/>
              </a:buClr>
              <a:buSzPts val="1200"/>
              <a:buNone/>
            </a:pPr>
            <a:r>
              <a:t/>
            </a:r>
            <a:endParaRPr/>
          </a:p>
          <a:p>
            <a:pPr indent="-228600" lvl="0" marL="457200" rtl="0" algn="l">
              <a:lnSpc>
                <a:spcPct val="90000"/>
              </a:lnSpc>
              <a:spcBef>
                <a:spcPts val="1000"/>
              </a:spcBef>
              <a:spcAft>
                <a:spcPts val="0"/>
              </a:spcAft>
              <a:buClr>
                <a:srgbClr val="FFFFFF"/>
              </a:buClr>
              <a:buSzPts val="1200"/>
              <a:buNone/>
            </a:pPr>
            <a:r>
              <a:rPr lang="en-US"/>
              <a:t>Story Points: 13</a:t>
            </a:r>
            <a:endParaRPr/>
          </a:p>
          <a:p>
            <a:pPr indent="-228600" lvl="0" marL="457200" rtl="0" algn="l">
              <a:lnSpc>
                <a:spcPct val="90000"/>
              </a:lnSpc>
              <a:spcBef>
                <a:spcPts val="1000"/>
              </a:spcBef>
              <a:spcAft>
                <a:spcPts val="0"/>
              </a:spcAft>
              <a:buClr>
                <a:srgbClr val="FFFFFF"/>
              </a:buClr>
              <a:buSzPts val="1200"/>
              <a:buNone/>
            </a:pPr>
            <a:r>
              <a:t/>
            </a:r>
            <a:endParaRPr/>
          </a:p>
          <a:p>
            <a:pPr indent="-228600" lvl="0" marL="457200" rtl="0" algn="l">
              <a:lnSpc>
                <a:spcPct val="90000"/>
              </a:lnSpc>
              <a:spcBef>
                <a:spcPts val="1000"/>
              </a:spcBef>
              <a:spcAft>
                <a:spcPts val="0"/>
              </a:spcAft>
              <a:buClr>
                <a:srgbClr val="FFFFFF"/>
              </a:buClr>
              <a:buSzPts val="1200"/>
              <a:buNone/>
            </a:pPr>
            <a:r>
              <a:rPr lang="en-US"/>
              <a:t>As a team (in your breakout room), create new stories that break this larger task down into more manageable “bites”. Include description, acceptance criteria, and estimate points for relative level of effort. Also, identify any additional concerns or edge cases that should be considered; capture that information in a card as well.</a:t>
            </a:r>
            <a:endParaRPr/>
          </a:p>
          <a:p>
            <a:pPr indent="-228600" lvl="0" marL="457200" rtl="0" algn="l">
              <a:lnSpc>
                <a:spcPct val="90000"/>
              </a:lnSpc>
              <a:spcBef>
                <a:spcPts val="1000"/>
              </a:spcBef>
              <a:spcAft>
                <a:spcPts val="0"/>
              </a:spcAft>
              <a:buClr>
                <a:srgbClr val="FFFFFF"/>
              </a:buClr>
              <a:buSzPts val="1200"/>
              <a:buNone/>
            </a:pPr>
            <a:r>
              <a:t/>
            </a:r>
            <a:endParaRPr/>
          </a:p>
        </p:txBody>
      </p:sp>
      <p:sp>
        <p:nvSpPr>
          <p:cNvPr id="770" name="Google Shape;770;p66"/>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Breaking down a large story into smaller tasks</a:t>
            </a:r>
            <a:endParaRPr/>
          </a:p>
        </p:txBody>
      </p:sp>
      <p:sp>
        <p:nvSpPr>
          <p:cNvPr id="771" name="Google Shape;771;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LAB:</a:t>
            </a:r>
            <a:endParaRPr/>
          </a:p>
        </p:txBody>
      </p:sp>
      <p:sp>
        <p:nvSpPr>
          <p:cNvPr id="777" name="Google Shape;777;p67"/>
          <p:cNvSpPr txBox="1"/>
          <p:nvPr>
            <p:ph idx="1" type="body"/>
          </p:nvPr>
        </p:nvSpPr>
        <p:spPr>
          <a:xfrm>
            <a:off x="3339830" y="861170"/>
            <a:ext cx="5161500" cy="3989039"/>
          </a:xfrm>
          <a:prstGeom prst="rect">
            <a:avLst/>
          </a:prstGeom>
          <a:noFill/>
          <a:ln>
            <a:noFill/>
          </a:ln>
        </p:spPr>
        <p:txBody>
          <a:bodyPr anchorCtr="0" anchor="ctr" bIns="45700" lIns="91425" spcFirstLastPara="1" rIns="91425" wrap="square" tIns="45700">
            <a:noAutofit/>
          </a:bodyPr>
          <a:lstStyle/>
          <a:p>
            <a:pPr indent="-228600" lvl="0" marL="457200" rtl="0" algn="l">
              <a:lnSpc>
                <a:spcPct val="90000"/>
              </a:lnSpc>
              <a:spcBef>
                <a:spcPts val="1000"/>
              </a:spcBef>
              <a:spcAft>
                <a:spcPts val="0"/>
              </a:spcAft>
              <a:buClr>
                <a:srgbClr val="FFFFFF"/>
              </a:buClr>
              <a:buSzPts val="1200"/>
              <a:buNone/>
            </a:pPr>
            <a:r>
              <a:rPr lang="en-US"/>
              <a:t>Share your team’s stories with another team in a different breakout room. The other team will examine the stories you’ve created and provide feedback for the following on them.</a:t>
            </a:r>
            <a:endParaRPr/>
          </a:p>
          <a:p>
            <a:pPr indent="-228600" lvl="0" marL="457200" rtl="0" algn="l">
              <a:lnSpc>
                <a:spcPct val="90000"/>
              </a:lnSpc>
              <a:spcBef>
                <a:spcPts val="1000"/>
              </a:spcBef>
              <a:spcAft>
                <a:spcPts val="0"/>
              </a:spcAft>
              <a:buClr>
                <a:srgbClr val="FFFFFF"/>
              </a:buClr>
              <a:buSzPts val="1200"/>
              <a:buNone/>
            </a:pPr>
            <a:r>
              <a:t/>
            </a:r>
            <a:endParaRPr/>
          </a:p>
          <a:p>
            <a:pPr indent="-228600" lvl="0" marL="457200" rtl="0" algn="l">
              <a:lnSpc>
                <a:spcPct val="90000"/>
              </a:lnSpc>
              <a:spcBef>
                <a:spcPts val="1000"/>
              </a:spcBef>
              <a:spcAft>
                <a:spcPts val="0"/>
              </a:spcAft>
              <a:buClr>
                <a:srgbClr val="FFFFFF"/>
              </a:buClr>
              <a:buSzPts val="1200"/>
              <a:buNone/>
            </a:pPr>
            <a:r>
              <a:rPr lang="en-US"/>
              <a:t>Is all required detail included? Is anything missing?</a:t>
            </a:r>
            <a:endParaRPr/>
          </a:p>
          <a:p>
            <a:pPr indent="-228600" lvl="0" marL="457200" rtl="0" algn="l">
              <a:lnSpc>
                <a:spcPct val="90000"/>
              </a:lnSpc>
              <a:spcBef>
                <a:spcPts val="1000"/>
              </a:spcBef>
              <a:spcAft>
                <a:spcPts val="0"/>
              </a:spcAft>
              <a:buClr>
                <a:srgbClr val="FFFFFF"/>
              </a:buClr>
              <a:buSzPts val="1200"/>
              <a:buNone/>
            </a:pPr>
            <a:r>
              <a:rPr lang="en-US"/>
              <a:t>With the provided stories, do you feel like you have enough information to successfully complete that feature?</a:t>
            </a:r>
            <a:endParaRPr/>
          </a:p>
          <a:p>
            <a:pPr indent="-228600" lvl="0" marL="457200" rtl="0" algn="l">
              <a:lnSpc>
                <a:spcPct val="90000"/>
              </a:lnSpc>
              <a:spcBef>
                <a:spcPts val="1000"/>
              </a:spcBef>
              <a:spcAft>
                <a:spcPts val="0"/>
              </a:spcAft>
              <a:buClr>
                <a:srgbClr val="FFFFFF"/>
              </a:buClr>
              <a:buSzPts val="1200"/>
              <a:buNone/>
            </a:pPr>
            <a:r>
              <a:rPr lang="en-US"/>
              <a:t>Would you suggest any updates to the story to improve?</a:t>
            </a:r>
            <a:endParaRPr/>
          </a:p>
          <a:p>
            <a:pPr indent="-228600" lvl="0" marL="457200" rtl="0" algn="l">
              <a:lnSpc>
                <a:spcPct val="90000"/>
              </a:lnSpc>
              <a:spcBef>
                <a:spcPts val="1000"/>
              </a:spcBef>
              <a:spcAft>
                <a:spcPts val="0"/>
              </a:spcAft>
              <a:buClr>
                <a:srgbClr val="FFFFFF"/>
              </a:buClr>
              <a:buSzPts val="1200"/>
              <a:buNone/>
            </a:pPr>
            <a:r>
              <a:rPr lang="en-US"/>
              <a:t>Review the number of story points assigned – do you agree with the number? Why or why not, and how would you adjust?</a:t>
            </a:r>
            <a:endParaRPr/>
          </a:p>
        </p:txBody>
      </p:sp>
      <p:sp>
        <p:nvSpPr>
          <p:cNvPr id="778" name="Google Shape;778;p67"/>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Grooming the backlog</a:t>
            </a:r>
            <a:endParaRPr/>
          </a:p>
        </p:txBody>
      </p:sp>
      <p:sp>
        <p:nvSpPr>
          <p:cNvPr id="779" name="Google Shape;779;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8"/>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Introduction to DevSecOps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“Shift Left” Testing Approach</a:t>
            </a:r>
            <a:endParaRPr/>
          </a:p>
        </p:txBody>
      </p:sp>
      <p:sp>
        <p:nvSpPr>
          <p:cNvPr id="790" name="Google Shape;790;p69"/>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28600" lvl="0" marL="457200" rtl="0" algn="l">
              <a:lnSpc>
                <a:spcPct val="100000"/>
              </a:lnSpc>
              <a:spcBef>
                <a:spcPts val="0"/>
              </a:spcBef>
              <a:spcAft>
                <a:spcPts val="0"/>
              </a:spcAft>
              <a:buSzPts val="2700"/>
              <a:buNone/>
            </a:pPr>
            <a:r>
              <a:rPr lang="en-US"/>
              <a:t>DevOps (and its CI/CD automation tools) are all about creating trust – in the tools and processes, and in the code itself. Key to this is testing.</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A popular movement in DevOps is called “shift left” testing. It is an approach to software testing and system testing in which testing is performed earlier in the lifecycle (i.e. moved left on the project timeline)</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This means developers are getting involved more in testing.</a:t>
            </a:r>
            <a:endParaRPr/>
          </a:p>
          <a:p>
            <a:pPr indent="-228600" lvl="0" marL="457200" rtl="0" algn="l">
              <a:lnSpc>
                <a:spcPct val="100000"/>
              </a:lnSpc>
              <a:spcBef>
                <a:spcPts val="0"/>
              </a:spcBef>
              <a:spcAft>
                <a:spcPts val="0"/>
              </a:spcAft>
              <a:buSzPts val="2700"/>
              <a:buNone/>
            </a:pPr>
            <a:r>
              <a:t/>
            </a:r>
            <a:endParaRPr/>
          </a:p>
          <a:p>
            <a:pPr indent="-228600" lvl="0" marL="457200" rtl="0" algn="l">
              <a:lnSpc>
                <a:spcPct val="100000"/>
              </a:lnSpc>
              <a:spcBef>
                <a:spcPts val="0"/>
              </a:spcBef>
              <a:spcAft>
                <a:spcPts val="0"/>
              </a:spcAft>
              <a:buSzPts val="2700"/>
              <a:buNone/>
            </a:pPr>
            <a:r>
              <a:rPr lang="en-US"/>
              <a:t>A common tradeoff to examine here: How long does a full set of tests take? How often are devs checking code into the branch that is tested? Do the tests take so long that code changes are getting backlogged? How to we prioritize tests in this situation?</a:t>
            </a:r>
            <a:endParaRPr/>
          </a:p>
        </p:txBody>
      </p:sp>
      <p:sp>
        <p:nvSpPr>
          <p:cNvPr id="791" name="Google Shape;791;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9" name="Shape 319"/>
        <p:cNvGrpSpPr/>
        <p:nvPr/>
      </p:nvGrpSpPr>
      <p:grpSpPr>
        <a:xfrm>
          <a:off x="0" y="0"/>
          <a:ext cx="0" cy="0"/>
          <a:chOff x="0" y="0"/>
          <a:chExt cx="0" cy="0"/>
        </a:xfrm>
      </p:grpSpPr>
      <p:sp>
        <p:nvSpPr>
          <p:cNvPr id="320" name="Google Shape;320;p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Make this interactive</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Ask you questions </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Ensure everyone can speak </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100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 an on-screen timer </a:t>
            </a:r>
            <a:endParaRPr b="0" i="0" sz="1500" u="none" cap="none" strike="noStrik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05A28"/>
                </a:solidFill>
                <a:latin typeface="Arial"/>
                <a:ea typeface="Arial"/>
                <a:cs typeface="Arial"/>
                <a:sym typeface="Arial"/>
              </a:rPr>
              <a:t>I will...</a:t>
            </a:r>
            <a:endParaRPr b="1" i="0" sz="1800" u="none" cap="none" strike="noStrike">
              <a:solidFill>
                <a:srgbClr val="F05A28"/>
              </a:solidFill>
              <a:latin typeface="Arial"/>
              <a:ea typeface="Arial"/>
              <a:cs typeface="Arial"/>
              <a:sym typeface="Arial"/>
            </a:endParaRPr>
          </a:p>
        </p:txBody>
      </p:sp>
      <p:sp>
        <p:nvSpPr>
          <p:cNvPr id="323" name="Google Shape;323;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Common Security Attacks</a:t>
            </a:r>
            <a:endParaRPr>
              <a:solidFill>
                <a:schemeClr val="dk1"/>
              </a:solidFill>
            </a:endParaRPr>
          </a:p>
        </p:txBody>
      </p:sp>
      <p:sp>
        <p:nvSpPr>
          <p:cNvPr id="797" name="Google Shape;797;p70"/>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Denial of Service (DoS or DDos)</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SQL injection</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Large files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Cross Site Scripting (XSS)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Credential stuffing</a:t>
            </a:r>
            <a:endParaRPr/>
          </a:p>
        </p:txBody>
      </p:sp>
      <p:sp>
        <p:nvSpPr>
          <p:cNvPr id="798" name="Google Shape;798;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04" name="Google Shape;804;p71"/>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Server “flooded” with so much bogus traffic that systems are unable to serve valid requests</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Alternatively, instruction(s) received that trigger a server or system “crash”</a:t>
            </a:r>
            <a:endParaRPr/>
          </a:p>
        </p:txBody>
      </p:sp>
      <p:sp>
        <p:nvSpPr>
          <p:cNvPr id="805" name="Google Shape;805;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1" name="Google Shape;811;p72"/>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0"/>
              </a:spcBef>
              <a:spcAft>
                <a:spcPts val="0"/>
              </a:spcAft>
              <a:buNone/>
            </a:pPr>
            <a:r>
              <a:rPr b="0" i="0" lang="en-US" sz="1500" u="none" cap="none" strike="noStrike">
                <a:solidFill>
                  <a:srgbClr val="404040"/>
                </a:solidFill>
                <a:latin typeface="Arial"/>
                <a:ea typeface="Arial"/>
                <a:cs typeface="Arial"/>
                <a:sym typeface="Arial"/>
              </a:rPr>
              <a:t>Common flooding attacks: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Buffer overflow (most common type)</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ICMP flood (AKA “smurf attack” or “ping of death”)</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SYN flood</a:t>
            </a:r>
            <a:endParaRPr/>
          </a:p>
        </p:txBody>
      </p:sp>
      <p:sp>
        <p:nvSpPr>
          <p:cNvPr id="812" name="Google Shape;812;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8" name="Google Shape;818;p73"/>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0"/>
              </a:spcBef>
              <a:spcAft>
                <a:spcPts val="0"/>
              </a:spcAft>
              <a:buNone/>
            </a:pPr>
            <a:r>
              <a:rPr b="0" i="0" lang="en-US" sz="1500" u="none" cap="none" strike="noStrike">
                <a:solidFill>
                  <a:srgbClr val="404040"/>
                </a:solidFill>
                <a:latin typeface="Arial"/>
                <a:ea typeface="Arial"/>
                <a:cs typeface="Arial"/>
                <a:sym typeface="Arial"/>
              </a:rPr>
              <a:t>Crash attacks: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Often involves send of data targeting common classes of bug</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Request used to crash or severely destabilize the system</a:t>
            </a:r>
            <a:endParaRPr/>
          </a:p>
        </p:txBody>
      </p:sp>
      <p:sp>
        <p:nvSpPr>
          <p:cNvPr id="819" name="Google Shape;819;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25" name="Google Shape;825;p74"/>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Similar profile as DoS but uses multiple systems to orchestrate the attack</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Provides attacker with advantages</a:t>
            </a:r>
            <a:endParaRPr/>
          </a:p>
        </p:txBody>
      </p:sp>
      <p:sp>
        <p:nvSpPr>
          <p:cNvPr id="826" name="Google Shape;826;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32" name="Google Shape;832;p75"/>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1000"/>
              </a:spcBef>
              <a:spcAft>
                <a:spcPts val="0"/>
              </a:spcAft>
              <a:buNone/>
            </a:pPr>
            <a:r>
              <a:rPr b="0" i="0" lang="en-US" sz="1500" u="none" cap="none" strike="noStrike">
                <a:solidFill>
                  <a:srgbClr val="404040"/>
                </a:solidFill>
                <a:latin typeface="Arial"/>
                <a:ea typeface="Arial"/>
                <a:cs typeface="Arial"/>
                <a:sym typeface="Arial"/>
              </a:rPr>
              <a:t>Potential advantages for attacker:</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More agents means more power behind the attack</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Location of attack is difficult to detect (often globally-routed)</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Easier to shut down a single attack machine than multiple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Identity of attacker is more easily disguised</a:t>
            </a:r>
            <a:endParaRPr/>
          </a:p>
        </p:txBody>
      </p:sp>
      <p:sp>
        <p:nvSpPr>
          <p:cNvPr id="833" name="Google Shape;833;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Defending Against Denial of Service</a:t>
            </a:r>
            <a:endParaRPr>
              <a:solidFill>
                <a:schemeClr val="dk1"/>
              </a:solidFill>
            </a:endParaRPr>
          </a:p>
        </p:txBody>
      </p:sp>
      <p:sp>
        <p:nvSpPr>
          <p:cNvPr id="839" name="Google Shape;839;p76"/>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Ensure service has good AuthN/AuthZ in place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Utilize a proxy or gateway and configure throttling</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In Production, disable ICMP pings or use rate-limit for ICMP requests (e.g., using iptables)</a:t>
            </a:r>
            <a:endParaRPr/>
          </a:p>
        </p:txBody>
      </p:sp>
      <p:sp>
        <p:nvSpPr>
          <p:cNvPr id="840" name="Google Shape;840;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fef7a34216_0_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US"/>
              <a:t>Knowledge Check</a:t>
            </a:r>
            <a:endParaRPr/>
          </a:p>
        </p:txBody>
      </p:sp>
      <p:sp>
        <p:nvSpPr>
          <p:cNvPr id="846" name="Google Shape;846;gfef7a34216_0_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0" lvl="0" marL="228600" rtl="0" algn="l">
              <a:lnSpc>
                <a:spcPct val="100000"/>
              </a:lnSpc>
              <a:spcBef>
                <a:spcPts val="0"/>
              </a:spcBef>
              <a:spcAft>
                <a:spcPts val="0"/>
              </a:spcAft>
              <a:buClr>
                <a:schemeClr val="dk1"/>
              </a:buClr>
              <a:buSzPts val="1300"/>
              <a:buNone/>
            </a:pPr>
            <a:r>
              <a:rPr b="1" i="1" lang="en-US"/>
              <a:t>When we shift left in Devops, what exactly is being shifted left?</a:t>
            </a:r>
            <a:endParaRPr b="1" i="1"/>
          </a:p>
          <a:p>
            <a:pPr indent="0" lvl="0" marL="228600" rtl="0" algn="l">
              <a:lnSpc>
                <a:spcPct val="100000"/>
              </a:lnSpc>
              <a:spcBef>
                <a:spcPts val="0"/>
              </a:spcBef>
              <a:spcAft>
                <a:spcPts val="0"/>
              </a:spcAft>
              <a:buClr>
                <a:schemeClr val="dk1"/>
              </a:buClr>
              <a:buSzPts val="1300"/>
              <a:buNone/>
            </a:pPr>
            <a:r>
              <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Planning</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Testing</a:t>
            </a:r>
            <a:endParaRPr/>
          </a:p>
          <a:p>
            <a:pPr indent="-342900" lvl="0" marL="571500" rtl="0" algn="l">
              <a:lnSpc>
                <a:spcPct val="100000"/>
              </a:lnSpc>
              <a:spcBef>
                <a:spcPts val="0"/>
              </a:spcBef>
              <a:spcAft>
                <a:spcPts val="0"/>
              </a:spcAft>
              <a:buClr>
                <a:schemeClr val="dk1"/>
              </a:buClr>
              <a:buSzPts val="1300"/>
              <a:buFont typeface="Arial"/>
              <a:buAutoNum type="alphaUcPeriod"/>
            </a:pPr>
            <a:r>
              <a:rPr lang="en-US"/>
              <a:t>Deploying</a:t>
            </a:r>
            <a:endParaRPr/>
          </a:p>
          <a:p>
            <a:pPr indent="0" lvl="0" marL="457200" rtl="0" algn="l">
              <a:lnSpc>
                <a:spcPct val="100000"/>
              </a:lnSpc>
              <a:spcBef>
                <a:spcPts val="0"/>
              </a:spcBef>
              <a:spcAft>
                <a:spcPts val="0"/>
              </a:spcAft>
              <a:buNone/>
            </a:pPr>
            <a:r>
              <a:t/>
            </a:r>
            <a:endParaRPr/>
          </a:p>
          <a:p>
            <a:pPr indent="-260350" lvl="0" marL="571500" rtl="0" algn="l">
              <a:lnSpc>
                <a:spcPct val="100000"/>
              </a:lnSpc>
              <a:spcBef>
                <a:spcPts val="0"/>
              </a:spcBef>
              <a:spcAft>
                <a:spcPts val="0"/>
              </a:spcAft>
              <a:buClr>
                <a:schemeClr val="dk1"/>
              </a:buClr>
              <a:buSzPts val="1300"/>
              <a:buFont typeface="Arial"/>
              <a:buNone/>
            </a:pPr>
            <a:r>
              <a:t/>
            </a:r>
            <a:endParaRPr/>
          </a:p>
          <a:p>
            <a:pPr indent="0" lvl="0" marL="228600" rtl="0" algn="l">
              <a:lnSpc>
                <a:spcPct val="100000"/>
              </a:lnSpc>
              <a:spcBef>
                <a:spcPts val="0"/>
              </a:spcBef>
              <a:spcAft>
                <a:spcPts val="0"/>
              </a:spcAft>
              <a:buClr>
                <a:schemeClr val="dk1"/>
              </a:buClr>
              <a:buSzPts val="1300"/>
              <a:buNone/>
            </a:pPr>
            <a:r>
              <a:rPr lang="en-US"/>
              <a:t>Enter the letter corresponding to your answer in chat</a:t>
            </a:r>
            <a:endParaRPr/>
          </a:p>
        </p:txBody>
      </p:sp>
      <p:sp>
        <p:nvSpPr>
          <p:cNvPr id="847" name="Google Shape;847;gfef7a34216_0_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DEMO:</a:t>
            </a:r>
            <a:endParaRPr/>
          </a:p>
        </p:txBody>
      </p:sp>
      <p:sp>
        <p:nvSpPr>
          <p:cNvPr id="853" name="Google Shape;853;p77"/>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p>
            <a:pPr indent="-228600" lvl="0" marL="457200" rtl="0" algn="l">
              <a:lnSpc>
                <a:spcPct val="90000"/>
              </a:lnSpc>
              <a:spcBef>
                <a:spcPts val="1000"/>
              </a:spcBef>
              <a:spcAft>
                <a:spcPts val="0"/>
              </a:spcAft>
              <a:buClr>
                <a:srgbClr val="FFFFFF"/>
              </a:buClr>
              <a:buSzPts val="1200"/>
              <a:buNone/>
            </a:pPr>
            <a:r>
              <a:t/>
            </a:r>
            <a:endParaRPr/>
          </a:p>
        </p:txBody>
      </p:sp>
      <p:sp>
        <p:nvSpPr>
          <p:cNvPr id="854" name="Google Shape;854;p77"/>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Denial of Service</a:t>
            </a:r>
            <a:endParaRPr/>
          </a:p>
        </p:txBody>
      </p:sp>
      <p:sp>
        <p:nvSpPr>
          <p:cNvPr id="855" name="Google Shape;855;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SQL Injection</a:t>
            </a:r>
            <a:endParaRPr>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Attacker injects SQL (Structured Query Language) queries into app flow (e.g., UI)</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In some cases, injected SQL used to retrieve additional sensitive detail</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In other cases, injected SQL used to alter or damage a company’s critical data</a:t>
            </a:r>
            <a:endParaRPr/>
          </a:p>
        </p:txBody>
      </p:sp>
      <p:sp>
        <p:nvSpPr>
          <p:cNvPr id="862" name="Google Shape;862;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7" name="Shape 327"/>
        <p:cNvGrpSpPr/>
        <p:nvPr/>
      </p:nvGrpSpPr>
      <p:grpSpPr>
        <a:xfrm>
          <a:off x="0" y="0"/>
          <a:ext cx="0" cy="0"/>
          <a:chOff x="0" y="0"/>
          <a:chExt cx="0" cy="0"/>
        </a:xfrm>
      </p:grpSpPr>
      <p:sp>
        <p:nvSpPr>
          <p:cNvPr id="328" name="Google Shape;328;p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Describe key aspects of iterative software development and understand your role in the process</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Participate in Agile work efforts in a confident and meaningful way</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Understand and help to improve the DevSecOps culture at Capital Group</a:t>
            </a:r>
            <a:endParaRPr/>
          </a:p>
          <a:p>
            <a:pPr indent="-323850" lvl="0" marL="457200" marR="0" rtl="0" algn="l">
              <a:lnSpc>
                <a:spcPct val="150000"/>
              </a:lnSpc>
              <a:spcBef>
                <a:spcPts val="2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Work within JIRA to manage work and break down complex tasks</a:t>
            </a:r>
            <a:endParaRPr/>
          </a:p>
          <a:p>
            <a:pPr indent="-323850" lvl="0" marL="457200" marR="0" rtl="0" algn="l">
              <a:lnSpc>
                <a:spcPct val="150000"/>
              </a:lnSpc>
              <a:spcBef>
                <a:spcPts val="2000"/>
              </a:spcBef>
              <a:spcAft>
                <a:spcPts val="100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 GitHub to effectually manage and contribute on important source code assets</a:t>
            </a:r>
            <a:endParaRPr b="0" i="0" sz="1500" u="none" cap="none" strike="noStrike">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05A28"/>
                </a:solidFill>
                <a:latin typeface="Arial"/>
                <a:ea typeface="Arial"/>
                <a:cs typeface="Arial"/>
                <a:sym typeface="Arial"/>
              </a:rPr>
              <a:t>At the end of this course you will be able to:</a:t>
            </a:r>
            <a:endParaRPr b="1" i="0" sz="1800" u="none" cap="none" strike="noStrike">
              <a:solidFill>
                <a:srgbClr val="F05A28"/>
              </a:solidFill>
              <a:latin typeface="Arial"/>
              <a:ea typeface="Arial"/>
              <a:cs typeface="Arial"/>
              <a:sym typeface="Arial"/>
            </a:endParaRPr>
          </a:p>
        </p:txBody>
      </p:sp>
      <p:sp>
        <p:nvSpPr>
          <p:cNvPr id="331" name="Google Shape;331;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In-band</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Blind</a:t>
            </a:r>
            <a:endParaRPr/>
          </a:p>
        </p:txBody>
      </p:sp>
      <p:sp>
        <p:nvSpPr>
          <p:cNvPr id="869" name="Google Shape;869;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8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Uses existing channel of communication for an attack </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Error-based – attacker performs actions that cause errors in order to gather “intel” about database structure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8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Attacker sends separate, independent data queries to a server</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Called blind because results of query are not sent back to attacker</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Relies on response and behavior patterns of server so slower to execute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Boolean – attacker sends SQL query to database and determines if attack valid based on response received (true or false)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Time-based – attacker sends SQL query to database and determines if attack valid based on amount of time taken to process</a:t>
            </a:r>
            <a:endParaRPr/>
          </a:p>
        </p:txBody>
      </p:sp>
      <p:sp>
        <p:nvSpPr>
          <p:cNvPr id="890" name="Google Shape;890;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8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 well-defined contracts to explicitly map expected results from application</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Sanitize inputs and use parameterized queries in code</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 a Web Application Firewall that includes protections at the application layer (including protection against SQL Injection)</a:t>
            </a:r>
            <a:endParaRPr/>
          </a:p>
        </p:txBody>
      </p:sp>
      <p:sp>
        <p:nvSpPr>
          <p:cNvPr id="897" name="Google Shape;897;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LAB:</a:t>
            </a:r>
            <a:endParaRPr/>
          </a:p>
        </p:txBody>
      </p:sp>
      <p:sp>
        <p:nvSpPr>
          <p:cNvPr id="903" name="Google Shape;903;p84"/>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SQL Injection</a:t>
            </a:r>
            <a:endParaRPr/>
          </a:p>
        </p:txBody>
      </p:sp>
      <p:sp>
        <p:nvSpPr>
          <p:cNvPr id="904" name="Google Shape;904;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905" name="Google Shape;905;p84"/>
          <p:cNvPicPr preferRelativeResize="0"/>
          <p:nvPr/>
        </p:nvPicPr>
        <p:blipFill rotWithShape="1">
          <a:blip r:embed="rId3">
            <a:alphaModFix/>
          </a:blip>
          <a:srcRect b="0" l="0" r="0" t="0"/>
          <a:stretch/>
        </p:blipFill>
        <p:spPr>
          <a:xfrm>
            <a:off x="3664220" y="1916007"/>
            <a:ext cx="5223205" cy="164243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Large Files</a:t>
            </a:r>
            <a:endParaRPr>
              <a:solidFill>
                <a:schemeClr val="dk1"/>
              </a:solidFill>
            </a:endParaRPr>
          </a:p>
        </p:txBody>
      </p:sp>
      <p:sp>
        <p:nvSpPr>
          <p:cNvPr id="911" name="Google Shape;911;p85"/>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Sometimes resembles another form of Denial of Service</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Attacker attempts to send one (or several) very large files as upload</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Could also occur with extremely large payloads (JSON or XML bodies)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As a result, network connectivity to servers or services can become “clogged”</a:t>
            </a:r>
            <a:endParaRPr/>
          </a:p>
        </p:txBody>
      </p:sp>
      <p:sp>
        <p:nvSpPr>
          <p:cNvPr id="912" name="Google Shape;912;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8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Defending Against Large Files</a:t>
            </a:r>
            <a:endParaRPr>
              <a:solidFill>
                <a:schemeClr val="dk1"/>
              </a:solidFill>
            </a:endParaRPr>
          </a:p>
        </p:txBody>
      </p:sp>
      <p:sp>
        <p:nvSpPr>
          <p:cNvPr id="918" name="Google Shape;918;p86"/>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 configuration to limit file/payload sizes and number of concurrent connections from a client</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Utilize timeouts judiciously to prevent large file operations from completing</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Can also leverage MIME types as a way to limit acceptable types of data</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Finally, proxies or gateways (WAF) can be configured for mitigation at the network layer</a:t>
            </a:r>
            <a:endParaRPr/>
          </a:p>
        </p:txBody>
      </p:sp>
      <p:sp>
        <p:nvSpPr>
          <p:cNvPr id="919" name="Google Shape;919;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25" name="Google Shape;925;p87"/>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 type of injection – but script instead of SQL</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Attacker uses inputs to attempt injection of a &lt;script&gt;…&lt;/script&gt; element</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An example could be posting a comment with a link that routes to a malicious site</a:t>
            </a:r>
            <a:endParaRPr/>
          </a:p>
        </p:txBody>
      </p:sp>
      <p:sp>
        <p:nvSpPr>
          <p:cNvPr id="926" name="Google Shape;926;p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8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Without inspection for malicious content, &lt;script&gt; can be returned (and executed) in user’s browser</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Malicious content can include JavaScript, HTML, Flash, etc.</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Really, any code that browser can execute</a:t>
            </a:r>
            <a:endParaRPr/>
          </a:p>
        </p:txBody>
      </p:sp>
      <p:sp>
        <p:nvSpPr>
          <p:cNvPr id="933" name="Google Shape;933;p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5" name="Shape 335"/>
        <p:cNvGrpSpPr/>
        <p:nvPr/>
      </p:nvGrpSpPr>
      <p:grpSpPr>
        <a:xfrm>
          <a:off x="0" y="0"/>
          <a:ext cx="0" cy="0"/>
          <a:chOff x="0" y="0"/>
          <a:chExt cx="0" cy="0"/>
        </a:xfrm>
      </p:grpSpPr>
      <p:sp>
        <p:nvSpPr>
          <p:cNvPr id="336" name="Google Shape;336;p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0"/>
              </a:spcBef>
              <a:spcAft>
                <a:spcPts val="0"/>
              </a:spcAft>
              <a:buClr>
                <a:srgbClr val="404040"/>
              </a:buClr>
              <a:buSzPts val="1500"/>
              <a:buFont typeface="Arial"/>
              <a:buChar char="●"/>
            </a:pPr>
            <a:r>
              <a:rPr b="1" i="0" lang="en-US" sz="1500" u="none" cap="none" strike="noStrike">
                <a:solidFill>
                  <a:srgbClr val="404040"/>
                </a:solidFill>
                <a:latin typeface="Arial"/>
                <a:ea typeface="Arial"/>
                <a:cs typeface="Arial"/>
                <a:sym typeface="Arial"/>
              </a:rPr>
              <a:t>Day One</a:t>
            </a:r>
            <a:endParaRPr/>
          </a:p>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Software development methodologies and iterative software development</a:t>
            </a:r>
            <a:endParaRPr/>
          </a:p>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Software Development Lifecycle (SDLC)</a:t>
            </a:r>
            <a:endParaRPr/>
          </a:p>
          <a:p>
            <a:pPr indent="-228600" lvl="0" marL="457200" marR="0" rtl="0" algn="l">
              <a:lnSpc>
                <a:spcPct val="150000"/>
              </a:lnSpc>
              <a:spcBef>
                <a:spcPts val="0"/>
              </a:spcBef>
              <a:spcAft>
                <a:spcPts val="0"/>
              </a:spcAft>
              <a:buClr>
                <a:srgbClr val="404040"/>
              </a:buClr>
              <a:buSzPts val="1500"/>
              <a:buFont typeface="Arial"/>
              <a:buNone/>
            </a:pPr>
            <a:r>
              <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0"/>
              </a:spcBef>
              <a:spcAft>
                <a:spcPts val="0"/>
              </a:spcAft>
              <a:buClr>
                <a:srgbClr val="404040"/>
              </a:buClr>
              <a:buSzPts val="1500"/>
              <a:buFont typeface="Arial"/>
              <a:buChar char="●"/>
            </a:pPr>
            <a:r>
              <a:rPr b="1" i="0" lang="en-US" sz="1500" u="none" cap="none" strike="noStrike">
                <a:solidFill>
                  <a:srgbClr val="404040"/>
                </a:solidFill>
                <a:latin typeface="Arial"/>
                <a:ea typeface="Arial"/>
                <a:cs typeface="Arial"/>
                <a:sym typeface="Arial"/>
              </a:rPr>
              <a:t>Day Two</a:t>
            </a:r>
            <a:endParaRPr/>
          </a:p>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The Agile Manifesto and best practices in Agile/Scrum</a:t>
            </a:r>
            <a:endParaRPr/>
          </a:p>
          <a:p>
            <a:pPr indent="-323850" lvl="0" marL="457200" marR="0" rtl="0" algn="l">
              <a:lnSpc>
                <a:spcPct val="150000"/>
              </a:lnSpc>
              <a:spcBef>
                <a:spcPts val="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Working with JIRA</a:t>
            </a:r>
            <a:endParaRPr/>
          </a:p>
          <a:p>
            <a:pPr indent="-228600" lvl="0" marL="457200" marR="0" rtl="0" algn="l">
              <a:lnSpc>
                <a:spcPct val="150000"/>
              </a:lnSpc>
              <a:spcBef>
                <a:spcPts val="0"/>
              </a:spcBef>
              <a:spcAft>
                <a:spcPts val="0"/>
              </a:spcAft>
              <a:buClr>
                <a:srgbClr val="404040"/>
              </a:buClr>
              <a:buSzPts val="1500"/>
              <a:buFont typeface="Arial"/>
              <a:buNone/>
            </a:pPr>
            <a:r>
              <a:t/>
            </a:r>
            <a:endParaRPr b="0" i="0" sz="1500" u="none" cap="none" strike="noStrike">
              <a:solidFill>
                <a:srgbClr val="404040"/>
              </a:solidFill>
              <a:latin typeface="Arial"/>
              <a:ea typeface="Arial"/>
              <a:cs typeface="Arial"/>
              <a:sym typeface="Arial"/>
            </a:endParaRPr>
          </a:p>
        </p:txBody>
      </p:sp>
      <p:sp>
        <p:nvSpPr>
          <p:cNvPr id="338" name="Google Shape;338;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1000"/>
              </a:spcBef>
              <a:spcAft>
                <a:spcPts val="0"/>
              </a:spcAft>
              <a:buNone/>
            </a:pPr>
            <a:r>
              <a:rPr b="0" i="0" lang="en-US" sz="1500" u="none" cap="none" strike="noStrike">
                <a:solidFill>
                  <a:srgbClr val="404040"/>
                </a:solidFill>
                <a:latin typeface="Arial"/>
                <a:ea typeface="Arial"/>
                <a:cs typeface="Arial"/>
                <a:sym typeface="Arial"/>
              </a:rPr>
              <a:t>Common forms of attack:</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Stealing cookie or session information</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Redirects to web content controlled by an attacker</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Executing malicious operations on user’s machine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Leveraging impersonation for elevated privilege</a:t>
            </a:r>
            <a:endParaRPr/>
          </a:p>
        </p:txBody>
      </p:sp>
      <p:sp>
        <p:nvSpPr>
          <p:cNvPr id="940" name="Google Shape;940;p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1000"/>
              </a:spcBef>
              <a:spcAft>
                <a:spcPts val="0"/>
              </a:spcAft>
              <a:buNone/>
            </a:pPr>
            <a:r>
              <a:rPr b="0" i="0" lang="en-US" sz="1500" u="none" cap="none" strike="noStrike">
                <a:solidFill>
                  <a:srgbClr val="404040"/>
                </a:solidFill>
                <a:latin typeface="Arial"/>
                <a:ea typeface="Arial"/>
                <a:cs typeface="Arial"/>
                <a:sym typeface="Arial"/>
              </a:rPr>
              <a:t>Stored XSS attacks: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Injected script permanently stored on target servers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Could include storage in database, forum, comment field, etc.</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1000"/>
              </a:spcBef>
              <a:spcAft>
                <a:spcPts val="0"/>
              </a:spcAft>
              <a:buNone/>
            </a:pPr>
            <a:r>
              <a:rPr b="0" i="0" lang="en-US" sz="1500" u="none" cap="none" strike="noStrike">
                <a:solidFill>
                  <a:srgbClr val="404040"/>
                </a:solidFill>
                <a:latin typeface="Arial"/>
                <a:ea typeface="Arial"/>
                <a:cs typeface="Arial"/>
                <a:sym typeface="Arial"/>
              </a:rPr>
              <a:t>Reflected XSS attacks: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Malicious script is indirectly transferred back to browser</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When user clicks on malicious link, code gets injected into vulnerable site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Malicious code then reflected back to user under the cover of “valid” site interaction for immediate execution</a:t>
            </a:r>
            <a:endParaRPr/>
          </a:p>
        </p:txBody>
      </p:sp>
      <p:sp>
        <p:nvSpPr>
          <p:cNvPr id="954" name="Google Shape;954;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133350" marR="0" rtl="0" algn="l">
              <a:lnSpc>
                <a:spcPct val="150000"/>
              </a:lnSpc>
              <a:spcBef>
                <a:spcPts val="1000"/>
              </a:spcBef>
              <a:spcAft>
                <a:spcPts val="0"/>
              </a:spcAft>
              <a:buNone/>
            </a:pPr>
            <a:r>
              <a:rPr b="0" i="0" lang="en-US" sz="1500" u="none" cap="none" strike="noStrike">
                <a:solidFill>
                  <a:srgbClr val="404040"/>
                </a:solidFill>
                <a:latin typeface="Arial"/>
                <a:ea typeface="Arial"/>
                <a:cs typeface="Arial"/>
                <a:sym typeface="Arial"/>
              </a:rPr>
              <a:t>DOM-based XSS attacks: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Takes advantage of sites that copy input to DOM without validation</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Similar to reflected in that victim is tricked into sending malicious code to vulnerable site</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67" name="Google Shape;967;p93"/>
          <p:cNvSpPr txBox="1"/>
          <p:nvPr/>
        </p:nvSpPr>
        <p:spPr>
          <a:xfrm>
            <a:off x="613700" y="1444667"/>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Encode and validate everywhere – do not trust user inputs, escape outputs, and manage response headers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 libraries with utility handlers where possible (e.g., Jinja or Django)</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Quote every attribute of every tag in HTML</a:t>
            </a:r>
            <a:endParaRPr/>
          </a:p>
        </p:txBody>
      </p:sp>
      <p:sp>
        <p:nvSpPr>
          <p:cNvPr id="968" name="Google Shape;968;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9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74" name="Google Shape;974;p94"/>
          <p:cNvSpPr txBox="1"/>
          <p:nvPr/>
        </p:nvSpPr>
        <p:spPr>
          <a:xfrm>
            <a:off x="613700" y="1444667"/>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 HttpOnly directive on custom cookie response headers (i.e., “Set-Cookie” header)</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 the “X-Content-Type-Options: nosniff” to prevent MIME type sniffing (i.e., dynamic changes to Content-Type header)</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Leverage network components like WAF with built-in protection to intersect at the network layer</a:t>
            </a:r>
            <a:endParaRPr/>
          </a:p>
          <a:p>
            <a:pPr indent="0" lvl="0" marL="133350" marR="0" rtl="0" algn="l">
              <a:lnSpc>
                <a:spcPct val="150000"/>
              </a:lnSpc>
              <a:spcBef>
                <a:spcPts val="1000"/>
              </a:spcBef>
              <a:spcAft>
                <a:spcPts val="0"/>
              </a:spcAft>
              <a:buNone/>
            </a:pPr>
            <a:r>
              <a:t/>
            </a:r>
            <a:endParaRPr b="0" i="0" sz="1500" u="none" cap="none" strike="noStrike">
              <a:solidFill>
                <a:srgbClr val="404040"/>
              </a:solidFill>
              <a:latin typeface="Arial"/>
              <a:ea typeface="Arial"/>
              <a:cs typeface="Arial"/>
              <a:sym typeface="Arial"/>
            </a:endParaRPr>
          </a:p>
          <a:p>
            <a:pPr indent="0" lvl="0" marL="133350" marR="0" rtl="0" algn="l">
              <a:lnSpc>
                <a:spcPct val="150000"/>
              </a:lnSpc>
              <a:spcBef>
                <a:spcPts val="1000"/>
              </a:spcBef>
              <a:spcAft>
                <a:spcPts val="0"/>
              </a:spcAft>
              <a:buNone/>
            </a:pPr>
            <a:r>
              <a:rPr b="0" i="0" lang="en-US" sz="1100" u="sng" cap="none" strike="noStrike">
                <a:solidFill>
                  <a:srgbClr val="404040"/>
                </a:solidFill>
                <a:latin typeface="Arial"/>
                <a:ea typeface="Arial"/>
                <a:cs typeface="Arial"/>
                <a:sym typeface="Arial"/>
                <a:hlinkClick r:id="rId3">
                  <a:extLst>
                    <a:ext uri="{A12FA001-AC4F-418D-AE19-62706E023703}">
                      <ahyp:hlinkClr val="tx"/>
                    </a:ext>
                  </a:extLst>
                </a:hlinkClick>
              </a:rPr>
              <a:t>https://cheatsheetseries.owasp.org/cheatsheets/Cross_Site_Scripting_Prevention_Cheat_Sheet.html</a:t>
            </a:r>
            <a:endParaRPr b="0" i="0" sz="1100" u="none" cap="none" strike="noStrike">
              <a:solidFill>
                <a:srgbClr val="404040"/>
              </a:solidFill>
              <a:latin typeface="Arial"/>
              <a:ea typeface="Arial"/>
              <a:cs typeface="Arial"/>
              <a:sym typeface="Arial"/>
            </a:endParaRPr>
          </a:p>
          <a:p>
            <a:pPr indent="0" lvl="0" marL="133350" marR="0" rtl="0" algn="l">
              <a:lnSpc>
                <a:spcPct val="150000"/>
              </a:lnSpc>
              <a:spcBef>
                <a:spcPts val="1000"/>
              </a:spcBef>
              <a:spcAft>
                <a:spcPts val="0"/>
              </a:spcAft>
              <a:buNone/>
            </a:pPr>
            <a:r>
              <a:t/>
            </a:r>
            <a:endParaRPr b="0" i="0" sz="1500" u="none" cap="none" strike="noStrike">
              <a:solidFill>
                <a:srgbClr val="404040"/>
              </a:solidFill>
              <a:latin typeface="Arial"/>
              <a:ea typeface="Arial"/>
              <a:cs typeface="Arial"/>
              <a:sym typeface="Arial"/>
            </a:endParaRPr>
          </a:p>
        </p:txBody>
      </p:sp>
      <p:sp>
        <p:nvSpPr>
          <p:cNvPr id="975" name="Google Shape;975;p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95"/>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Clr>
                <a:schemeClr val="lt1"/>
              </a:buClr>
              <a:buSzPts val="1900"/>
              <a:buNone/>
            </a:pPr>
            <a:r>
              <a:rPr lang="en-US"/>
              <a:t>DEMO:</a:t>
            </a:r>
            <a:endParaRPr/>
          </a:p>
        </p:txBody>
      </p:sp>
      <p:sp>
        <p:nvSpPr>
          <p:cNvPr id="981" name="Google Shape;981;p95"/>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p>
            <a:pPr indent="-228600" lvl="0" marL="457200" rtl="0" algn="l">
              <a:lnSpc>
                <a:spcPct val="90000"/>
              </a:lnSpc>
              <a:spcBef>
                <a:spcPts val="1000"/>
              </a:spcBef>
              <a:spcAft>
                <a:spcPts val="0"/>
              </a:spcAft>
              <a:buClr>
                <a:srgbClr val="FFFFFF"/>
              </a:buClr>
              <a:buSzPts val="1200"/>
              <a:buNone/>
            </a:pPr>
            <a:r>
              <a:t/>
            </a:r>
            <a:endParaRPr/>
          </a:p>
        </p:txBody>
      </p:sp>
      <p:sp>
        <p:nvSpPr>
          <p:cNvPr id="982" name="Google Shape;982;p95"/>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p>
            <a:pPr indent="-228600" lvl="0" marL="457200" rtl="0" algn="r">
              <a:lnSpc>
                <a:spcPct val="100000"/>
              </a:lnSpc>
              <a:spcBef>
                <a:spcPts val="0"/>
              </a:spcBef>
              <a:spcAft>
                <a:spcPts val="0"/>
              </a:spcAft>
              <a:buSzPts val="2700"/>
              <a:buNone/>
            </a:pPr>
            <a:r>
              <a:rPr lang="en-US"/>
              <a:t>Cross Site Scripting</a:t>
            </a:r>
            <a:endParaRPr/>
          </a:p>
        </p:txBody>
      </p:sp>
      <p:sp>
        <p:nvSpPr>
          <p:cNvPr id="983" name="Google Shape;983;p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89" name="Google Shape;989;p96"/>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Attackers use lists of compromised credentials to try and find a breach</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Based on assumption that many users reuse same credentials across sites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Uses bots, automation, and scale</a:t>
            </a:r>
            <a:endParaRPr/>
          </a:p>
        </p:txBody>
      </p:sp>
      <p:sp>
        <p:nvSpPr>
          <p:cNvPr id="990" name="Google Shape;990;p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9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96" name="Google Shape;996;p97"/>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Like a brute force attack</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However, instead of random strings, uses existing lists of known credentials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Powered by broad availability of compromised info and increasing sophistication of bots &amp; automation </a:t>
            </a:r>
            <a:endParaRPr/>
          </a:p>
        </p:txBody>
      </p:sp>
      <p:sp>
        <p:nvSpPr>
          <p:cNvPr id="997" name="Google Shape;997;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9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1003" name="Google Shape;1003;p98"/>
          <p:cNvSpPr txBox="1"/>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Attacker sets up bot able to attempt login for multiple accounts in parallel</a:t>
            </a:r>
            <a:endParaRPr b="0" i="0" sz="1500" u="none" cap="none" strike="noStrike">
              <a:solidFill>
                <a:srgbClr val="404040"/>
              </a:solidFill>
              <a:latin typeface="Arial"/>
              <a:ea typeface="Arial"/>
              <a:cs typeface="Arial"/>
              <a:sym typeface="Arial"/>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Uses an automated process to test effectiveness</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Monitors for breaches and pulls/retains sensitive detail when found</a:t>
            </a:r>
            <a:endParaRPr/>
          </a:p>
          <a:p>
            <a:pPr indent="-323850" lvl="0" marL="457200" marR="0" rtl="0" algn="l">
              <a:lnSpc>
                <a:spcPct val="150000"/>
              </a:lnSpc>
              <a:spcBef>
                <a:spcPts val="1000"/>
              </a:spcBef>
              <a:spcAft>
                <a:spcPts val="0"/>
              </a:spcAft>
              <a:buClr>
                <a:srgbClr val="404040"/>
              </a:buClr>
              <a:buSzPts val="1500"/>
              <a:buFont typeface="Arial"/>
              <a:buChar char="●"/>
            </a:pPr>
            <a:r>
              <a:rPr b="0" i="0" lang="en-US" sz="1500" u="none" cap="none" strike="noStrike">
                <a:solidFill>
                  <a:srgbClr val="404040"/>
                </a:solidFill>
                <a:latin typeface="Arial"/>
                <a:ea typeface="Arial"/>
                <a:cs typeface="Arial"/>
                <a:sym typeface="Arial"/>
              </a:rPr>
              <a:t>With parallel attempts, often fakes IP addresses to make difficult to trace</a:t>
            </a:r>
            <a:endParaRPr/>
          </a:p>
        </p:txBody>
      </p:sp>
      <p:sp>
        <p:nvSpPr>
          <p:cNvPr id="1004" name="Google Shape;1004;p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Erik Gross</dc:creator>
</cp:coreProperties>
</file>